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89" r:id="rId19"/>
    <p:sldId id="287" r:id="rId20"/>
    <p:sldId id="273" r:id="rId21"/>
    <p:sldId id="275" r:id="rId22"/>
    <p:sldId id="276" r:id="rId23"/>
    <p:sldId id="274" r:id="rId24"/>
    <p:sldId id="277" r:id="rId25"/>
    <p:sldId id="278" r:id="rId26"/>
    <p:sldId id="279" r:id="rId27"/>
    <p:sldId id="280" r:id="rId28"/>
    <p:sldId id="281" r:id="rId29"/>
    <p:sldId id="282" r:id="rId30"/>
    <p:sldId id="283" r:id="rId31"/>
  </p:sldIdLst>
  <p:sldSz cx="18288000" cy="10287000"/>
  <p:notesSz cx="6858000" cy="9144000"/>
  <p:embeddedFontLst>
    <p:embeddedFont>
      <p:font typeface="Assistant" pitchFamily="2" charset="-79"/>
      <p:regular r:id="rId33"/>
    </p:embeddedFont>
    <p:embeddedFont>
      <p:font typeface="Assistant Semi-Bold" panose="020B0604020202020204" charset="-79"/>
      <p:regular r:id="rId34"/>
    </p:embeddedFont>
    <p:embeddedFont>
      <p:font typeface="Canva Sans" panose="020B0604020202020204" charset="0"/>
      <p:regular r:id="rId35"/>
    </p:embeddedFont>
    <p:embeddedFont>
      <p:font typeface="Canva Sans Bold" panose="020B0604020202020204" charset="0"/>
      <p:regular r:id="rId36"/>
    </p:embeddedFont>
    <p:embeddedFont>
      <p:font typeface="Garamond" panose="02020404030301010803" pitchFamily="18" charset="0"/>
      <p:regular r:id="rId37"/>
      <p:bold r:id="rId38"/>
      <p:italic r:id="rId39"/>
    </p:embeddedFont>
    <p:embeddedFont>
      <p:font typeface="Garamond Bold" panose="02020804030307010803" pitchFamily="18" charset="0"/>
      <p:regular r:id="rId40"/>
      <p:bold r:id="rId41"/>
    </p:embeddedFont>
    <p:embeddedFont>
      <p:font typeface="Glacial Indifference Bold" panose="020B0604020202020204" charset="0"/>
      <p:regular r:id="rId42"/>
    </p:embeddedFont>
    <p:embeddedFont>
      <p:font typeface="Martel Bold" panose="020B0604020202020204" charset="0"/>
      <p:regular r:id="rId43"/>
    </p:embeddedFont>
    <p:embeddedFont>
      <p:font typeface="Martel Heavy" panose="020B0604020202020204" charset="0"/>
      <p:regular r:id="rId44"/>
    </p:embeddedFont>
    <p:embeddedFont>
      <p:font typeface="Mont" panose="020B0604020202020204" charset="0"/>
      <p:regular r:id="rId45"/>
    </p:embeddedFont>
    <p:embeddedFont>
      <p:font typeface="Mont Bold" panose="020B0604020202020204" charset="0"/>
      <p:regular r:id="rId46"/>
    </p:embeddedFont>
    <p:embeddedFont>
      <p:font typeface="Mont Bold Italics" panose="020B0604020202020204" charset="0"/>
      <p:regular r:id="rId47"/>
    </p:embeddedFont>
    <p:embeddedFont>
      <p:font typeface="Montserrat" panose="00000500000000000000" pitchFamily="2" charset="0"/>
      <p:regular r:id="rId48"/>
      <p:bold r:id="rId49"/>
      <p:italic r:id="rId50"/>
      <p:boldItalic r:id="rId51"/>
    </p:embeddedFont>
    <p:embeddedFont>
      <p:font typeface="Montserrat Bold" panose="00000800000000000000" charset="0"/>
      <p:regular r:id="rId52"/>
      <p:bold r:id="rId53"/>
    </p:embeddedFont>
    <p:embeddedFont>
      <p:font typeface="Open Sauce" panose="020B0604020202020204" charset="0"/>
      <p:regular r:id="rId54"/>
    </p:embeddedFont>
    <p:embeddedFont>
      <p:font typeface="Open Sauce Bold" panose="020B0604020202020204" charset="0"/>
      <p:regular r:id="rId55"/>
    </p:embeddedFont>
    <p:embeddedFont>
      <p:font typeface="Open Sauce Italics" panose="020B0604020202020204" charset="0"/>
      <p:regular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4" d="100"/>
          <a:sy n="34" d="100"/>
        </p:scale>
        <p:origin x="859"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font" Target="fonts/font18.fntdata"/><Relationship Id="rId55" Type="http://schemas.openxmlformats.org/officeDocument/2006/relationships/font" Target="fonts/font23.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font" Target="fonts/font21.fntdata"/><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56" Type="http://schemas.openxmlformats.org/officeDocument/2006/relationships/font" Target="fonts/font24.fntdata"/><Relationship Id="rId8" Type="http://schemas.openxmlformats.org/officeDocument/2006/relationships/slide" Target="slides/slide7.xml"/><Relationship Id="rId51" Type="http://schemas.openxmlformats.org/officeDocument/2006/relationships/font" Target="fonts/font1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9.fntdata"/><Relationship Id="rId54" Type="http://schemas.openxmlformats.org/officeDocument/2006/relationships/font" Target="fonts/font2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font" Target="fonts/font17.fntdata"/><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2.fntdata"/><Relationship Id="rId52" Type="http://schemas.openxmlformats.org/officeDocument/2006/relationships/font" Target="fonts/font20.fntdata"/><Relationship Id="rId6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[Fin dataset.xlsx]Contribution to development!PivotTable35</c:name>
    <c:fmtId val="-1"/>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'Contribution to development'!$B$36:$B$37</c:f>
              <c:strCache>
                <c:ptCount val="1"/>
                <c:pt idx="0">
                  <c:v>75-100% (Completely)</c:v>
                </c:pt>
              </c:strCache>
            </c:strRef>
          </c:tx>
          <c:spPr>
            <a:solidFill>
              <a:srgbClr val="9BBB59">
                <a:lumMod val="75000"/>
              </a:srgbClr>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'Contribution to development'!$A$38:$A$41</c:f>
              <c:strCache>
                <c:ptCount val="3"/>
                <c:pt idx="0">
                  <c:v>1994-2003</c:v>
                </c:pt>
                <c:pt idx="1">
                  <c:v>2004-2013</c:v>
                </c:pt>
                <c:pt idx="2">
                  <c:v>2014-2024</c:v>
                </c:pt>
              </c:strCache>
            </c:strRef>
          </c:cat>
          <c:val>
            <c:numRef>
              <c:f>'Contribution to development'!$B$38:$B$41</c:f>
              <c:numCache>
                <c:formatCode>General</c:formatCode>
                <c:ptCount val="3"/>
                <c:pt idx="0">
                  <c:v>3</c:v>
                </c:pt>
                <c:pt idx="1">
                  <c:v>34</c:v>
                </c:pt>
                <c:pt idx="2">
                  <c:v>71</c:v>
                </c:pt>
              </c:numCache>
            </c:numRef>
          </c:val>
          <c:extLst>
            <c:ext xmlns:c16="http://schemas.microsoft.com/office/drawing/2014/chart" uri="{C3380CC4-5D6E-409C-BE32-E72D297353CC}">
              <c16:uniqueId val="{00000000-AC6C-4CBD-A152-333FD0EA1E92}"/>
            </c:ext>
          </c:extLst>
        </c:ser>
        <c:ser>
          <c:idx val="1"/>
          <c:order val="1"/>
          <c:tx>
            <c:strRef>
              <c:f>'Contribution to development'!$C$36:$C$37</c:f>
              <c:strCache>
                <c:ptCount val="1"/>
                <c:pt idx="0">
                  <c:v>50-75% (Mostly)</c:v>
                </c:pt>
              </c:strCache>
            </c:strRef>
          </c:tx>
          <c:spPr>
            <a:solidFill>
              <a:srgbClr val="4BACC6">
                <a:lumMod val="75000"/>
              </a:srgbClr>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'Contribution to development'!$A$38:$A$41</c:f>
              <c:strCache>
                <c:ptCount val="3"/>
                <c:pt idx="0">
                  <c:v>1994-2003</c:v>
                </c:pt>
                <c:pt idx="1">
                  <c:v>2004-2013</c:v>
                </c:pt>
                <c:pt idx="2">
                  <c:v>2014-2024</c:v>
                </c:pt>
              </c:strCache>
            </c:strRef>
          </c:cat>
          <c:val>
            <c:numRef>
              <c:f>'Contribution to development'!$C$38:$C$41</c:f>
              <c:numCache>
                <c:formatCode>General</c:formatCode>
                <c:ptCount val="3"/>
                <c:pt idx="0">
                  <c:v>1</c:v>
                </c:pt>
                <c:pt idx="1">
                  <c:v>11</c:v>
                </c:pt>
                <c:pt idx="2">
                  <c:v>24</c:v>
                </c:pt>
              </c:numCache>
            </c:numRef>
          </c:val>
          <c:extLst>
            <c:ext xmlns:c16="http://schemas.microsoft.com/office/drawing/2014/chart" uri="{C3380CC4-5D6E-409C-BE32-E72D297353CC}">
              <c16:uniqueId val="{00000001-AC6C-4CBD-A152-333FD0EA1E92}"/>
            </c:ext>
          </c:extLst>
        </c:ser>
        <c:ser>
          <c:idx val="2"/>
          <c:order val="2"/>
          <c:tx>
            <c:strRef>
              <c:f>'Contribution to development'!$D$36:$D$37</c:f>
              <c:strCache>
                <c:ptCount val="1"/>
                <c:pt idx="0">
                  <c:v>25-50% (Somewhat)</c:v>
                </c:pt>
              </c:strCache>
            </c:strRef>
          </c:tx>
          <c:spPr>
            <a:solidFill>
              <a:srgbClr val="C0504D">
                <a:lumMod val="75000"/>
              </a:srgbClr>
            </a:solidFill>
            <a:ln>
              <a:noFill/>
            </a:ln>
            <a:effectLst/>
          </c:spPr>
          <c:invertIfNegative val="0"/>
          <c:dLbls>
            <c:spPr>
              <a:noFill/>
              <a:ln>
                <a:noFill/>
              </a:ln>
              <a:effectLst/>
            </c:spPr>
            <c:txPr>
              <a:bodyPr rot="0" spcFirstLastPara="1" vertOverflow="ellipsis" vert="horz" wrap="square" anchor="ctr" anchorCtr="1"/>
              <a:lstStyle/>
              <a:p>
                <a:pPr>
                  <a:defRPr sz="20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'Contribution to development'!$A$38:$A$41</c:f>
              <c:strCache>
                <c:ptCount val="3"/>
                <c:pt idx="0">
                  <c:v>1994-2003</c:v>
                </c:pt>
                <c:pt idx="1">
                  <c:v>2004-2013</c:v>
                </c:pt>
                <c:pt idx="2">
                  <c:v>2014-2024</c:v>
                </c:pt>
              </c:strCache>
            </c:strRef>
          </c:cat>
          <c:val>
            <c:numRef>
              <c:f>'Contribution to development'!$D$38:$D$41</c:f>
              <c:numCache>
                <c:formatCode>General</c:formatCode>
                <c:ptCount val="3"/>
                <c:pt idx="2">
                  <c:v>7</c:v>
                </c:pt>
              </c:numCache>
            </c:numRef>
          </c:val>
          <c:extLst>
            <c:ext xmlns:c16="http://schemas.microsoft.com/office/drawing/2014/chart" uri="{C3380CC4-5D6E-409C-BE32-E72D297353CC}">
              <c16:uniqueId val="{00000002-AC6C-4CBD-A152-333FD0EA1E92}"/>
            </c:ext>
          </c:extLst>
        </c:ser>
        <c:dLbls>
          <c:dLblPos val="outEnd"/>
          <c:showLegendKey val="0"/>
          <c:showVal val="1"/>
          <c:showCatName val="0"/>
          <c:showSerName val="0"/>
          <c:showPercent val="0"/>
          <c:showBubbleSize val="0"/>
        </c:dLbls>
        <c:gapWidth val="219"/>
        <c:overlap val="-27"/>
        <c:axId val="1980262495"/>
        <c:axId val="1980283615"/>
      </c:barChart>
      <c:catAx>
        <c:axId val="1980262495"/>
        <c:scaling>
          <c:orientation val="minMax"/>
        </c:scaling>
        <c:delete val="0"/>
        <c:axPos val="b"/>
        <c:title>
          <c:tx>
            <c:rich>
              <a:bodyPr rot="0" spcFirstLastPara="1" vertOverflow="ellipsis" vert="horz" wrap="square" anchor="ctr" anchorCtr="1"/>
              <a:lstStyle/>
              <a:p>
                <a:pPr>
                  <a:defRPr sz="20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sz="2000" b="1"/>
                  <a:t>Cohort</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1980283615"/>
        <c:crosses val="autoZero"/>
        <c:auto val="1"/>
        <c:lblAlgn val="ctr"/>
        <c:lblOffset val="100"/>
        <c:noMultiLvlLbl val="0"/>
      </c:catAx>
      <c:valAx>
        <c:axId val="1980283615"/>
        <c:scaling>
          <c:orientation val="minMax"/>
        </c:scaling>
        <c:delete val="0"/>
        <c:axPos val="l"/>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sz="2000" b="1"/>
                  <a:t>Number of fellows</a:t>
                </a:r>
              </a:p>
            </c:rich>
          </c:tx>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1980262495"/>
        <c:crosses val="autoZero"/>
        <c:crossBetween val="between"/>
      </c:valAx>
      <c:spPr>
        <a:noFill/>
        <a:ln>
          <a:noFill/>
        </a:ln>
        <a:effectLst/>
      </c:spPr>
    </c:plotArea>
    <c:legend>
      <c:legendPos val="r"/>
      <c:layout>
        <c:manualLayout>
          <c:xMode val="edge"/>
          <c:yMode val="edge"/>
          <c:x val="0.65695457592049233"/>
          <c:y val="0.34672833558813992"/>
          <c:w val="0.33429403384881551"/>
          <c:h val="0.26187824438611845"/>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Times New Roman" panose="02020603050405020304" pitchFamily="18" charset="0"/>
          <a:cs typeface="Times New Roman" panose="02020603050405020304" pitchFamily="18" charset="0"/>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17.08.2025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Speaker Note:</a:t>
            </a:r>
          </a:p>
          <a:p>
            <a:endParaRPr lang="en-US"/>
          </a:p>
          <a:p>
            <a:r>
              <a:rPr lang="en-US"/>
              <a:t>“Good morning, distinguished guests. Welcome to the dissemination of the first-ever Tracer Study of the Ireland Fellows Programme in Uganda. </a:t>
            </a:r>
          </a:p>
          <a:p>
            <a:endParaRPr lang="en-US"/>
          </a:p>
          <a:p>
            <a:r>
              <a:rPr lang="en-US"/>
              <a:t>Today, we reflect on three decades of transformation, leadership, and enduring partnerships.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Speaker Note:</a:t>
            </a:r>
          </a:p>
          <a:p>
            <a:endParaRPr lang="en-US"/>
          </a:p>
          <a:p>
            <a:r>
              <a:rPr lang="en-US"/>
              <a:t>“Good morning, distinguished guests. Welcome to the dissemination of the first-ever Tracer Study of the Ireland Fellows Programme in Uganda. </a:t>
            </a:r>
          </a:p>
          <a:p>
            <a:endParaRPr lang="en-US"/>
          </a:p>
          <a:p>
            <a:r>
              <a:rPr lang="en-US"/>
              <a:t>Today, we reflect on three decades of transformation, leadership, and enduring partnerships.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1974 - IFP Globally launched to empower early and mid-career  professionals to pursue postgraduate study in Ireland</a:t>
            </a:r>
          </a:p>
          <a:p>
            <a:endParaRPr lang="en-US"/>
          </a:p>
          <a:p>
            <a:r>
              <a:rPr lang="en-US"/>
              <a:t>Since 1994, the Ireland Fellows Programme (IFP) has served as a cornerstone of Irish Aid’s development work in Uganda- —Deputy Head of Mission at the Embassy of Ireland in Kampala. - Jill Clements.</a:t>
            </a:r>
          </a:p>
          <a:p>
            <a:endParaRPr lang="en-US"/>
          </a:p>
          <a:p>
            <a:r>
              <a:rPr lang="en-US"/>
              <a:t>In 2012, alumni founded the Uganda Irish Alumni Association (UIAA) — a network of leaders driving change across sectors.</a:t>
            </a:r>
          </a:p>
          <a:p>
            <a:endParaRPr lang="en-US"/>
          </a:p>
          <a:p>
            <a:r>
              <a:rPr lang="en-US"/>
              <a:t>With support from the Embassy of Ireland, the first-ever IFP Tracer Study was launched in January 2025, to measure impact and strengthen alumni engagement.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date, 380 Fellows (207 males, 173 females) from Uganda and Rwanda have completed one-year Master’s programs in Ireland or select East African universities.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study isn't just data—it’s also about stories, trajectories, and how alumni continue to build Uganda and beyond.</a:t>
            </a:r>
          </a:p>
          <a:p>
            <a:endParaRPr lang="en-US"/>
          </a:p>
          <a:p>
            <a:r>
              <a:rPr lang="en-US"/>
              <a:t>🎙️ Speaker Note:</a:t>
            </a:r>
          </a:p>
          <a:p>
            <a:r>
              <a:rPr lang="en-US"/>
              <a:t>“Our approach was participatory and inclusive—ensuring that every voice mattered, from the earliest fellows to the most recent graduates.”</a:t>
            </a:r>
          </a:p>
          <a:p>
            <a:endParaRPr lang="en-US"/>
          </a:p>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Speaker Note:</a:t>
            </a:r>
          </a:p>
          <a:p>
            <a:endParaRPr lang="en-US"/>
          </a:p>
          <a:p>
            <a:r>
              <a:rPr lang="en-US"/>
              <a:t>“Good morning, distinguished guests. Welcome to the dissemination of the first-ever Tracer Study of the Ireland Fellows Programme in Uganda. </a:t>
            </a:r>
          </a:p>
          <a:p>
            <a:endParaRPr lang="en-US"/>
          </a:p>
          <a:p>
            <a:r>
              <a:rPr lang="en-US"/>
              <a:t>Today, we reflect on three decades of transformation, leadership, and enduring partnerships.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Collaborative Approach.</a:t>
            </a:r>
          </a:p>
          <a:p>
            <a:endParaRPr lang="en-US"/>
          </a:p>
          <a:p>
            <a:r>
              <a:rPr lang="en-US"/>
              <a:t>We adopted a mixed-methods approach—blending quantitative and qualitative techniques—guided by a census framework to ensure wide representation and depth understanding the IFP impact.</a:t>
            </a:r>
          </a:p>
          <a:p>
            <a:endParaRPr lang="en-US"/>
          </a:p>
          <a:p>
            <a:r>
              <a:rPr lang="en-US"/>
              <a:t>Through surveys, storytelling, and interviews, we captured insights from 201 of 380 alumni, achieving a 53% response rate (Table 1).</a:t>
            </a:r>
          </a:p>
          <a:p>
            <a:endParaRPr lang="en-US"/>
          </a:p>
          <a:p>
            <a:endParaRPr lang="en-US"/>
          </a:p>
          <a:p>
            <a:r>
              <a:rPr lang="en-US"/>
              <a:t>📋 Data Collection Tools. </a:t>
            </a:r>
          </a:p>
          <a:p>
            <a:r>
              <a:rPr lang="en-US"/>
              <a:t>Quantitative: Online Structured Survey – Kobo Collect, NVivo, Excel, Python</a:t>
            </a:r>
          </a:p>
          <a:p>
            <a:endParaRPr lang="en-US"/>
          </a:p>
          <a:p>
            <a:r>
              <a:rPr lang="en-US"/>
              <a:t>Qualitative (Transcribed using turboscribe): 10 Key Informant Interviews (KIIs) with Stakeholders.</a:t>
            </a:r>
          </a:p>
          <a:p>
            <a:endParaRPr lang="en-US"/>
          </a:p>
          <a:p>
            <a:r>
              <a:rPr lang="en-US"/>
              <a:t>3 Cohort-based FDG: Early (1994–2003), mid (2004–2013), recent (2014–2024)</a:t>
            </a:r>
          </a:p>
          <a:p>
            <a:r>
              <a:rPr lang="en-US"/>
              <a:t>12 Narrative Stories of Impact and One(1) Documentary.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Speaker Note:</a:t>
            </a:r>
          </a:p>
          <a:p>
            <a:r>
              <a:rPr lang="en-US"/>
              <a:t>The tracer survey recorded responses from 201 respondents out of a total 380 alumni, yielding an overall response rate of 53%. The most recent cohort (2014–2024) had the highest number of respondents, with 133 respondents and a strong response rate of 66.5%, followed by the 2024+ active cohort, which recorded the highest response rate (72.2%). This trend suggests that enhanced digital communication tools, improved alumni tracking systems, and stronger program follow-up mechanisms may have contributed to increased participation in recent years. This rate outperformed global tracer study benchmarks: i.e. World Bank. (2018). Tracer studies: A guide for practitioners. Washington, DC: World Bank. doi: 10.1596/978-1-4648-1084-8-Response rates was 23%.</a:t>
            </a:r>
          </a:p>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Speaker Note:</a:t>
            </a:r>
          </a:p>
          <a:p>
            <a:r>
              <a:rPr lang="en-US"/>
              <a:t>Ugandan alumni overwhelmingly dominated the survey, with 190 respondents (94.5%), highlighting the country’s strong representation in the program. Within Uganda, 34 fellows (16.9%) were from the Karamoja region, a historically marginalized area. </a:t>
            </a:r>
          </a:p>
          <a:p>
            <a:r>
              <a:rPr lang="en-US"/>
              <a:t>Beyond Uganda, 11 fellows (5.5%) were from Rwanda, all of whom belonged to the 2014–2024 cohort. This trend aligns with Irish Aid's extension of the program in Rwanda in 2016</a:t>
            </a:r>
          </a:p>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Speaker Note:</a:t>
            </a:r>
          </a:p>
          <a:p>
            <a:r>
              <a:rPr lang="en-US"/>
              <a:t>Gender Distribution: Of the 201 respondents, 51.2% were male (103 fellows), 48.3% were female (97 fellows), and 0.5% (1 respondent) preferred not to disclose their gender (Table 2). This near-equal gender representation highlights the program’s strong commitment to gender inclusivity.</a:t>
            </a:r>
          </a:p>
          <a:p>
            <a:r>
              <a:rPr lang="en-US"/>
              <a:t>11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Speaker Note:</a:t>
            </a:r>
          </a:p>
          <a:p>
            <a:r>
              <a:rPr lang="en-US"/>
              <a:t>“These institutions have shaped the minds of leaders who now shape policy, systems, and communities.”</a:t>
            </a:r>
          </a:p>
          <a:p>
            <a:r>
              <a:rPr lang="en-US"/>
              <a:t>"From Galway to Makerere, the program bridged Irish and Ugandan academia. That connection fuels transformation." </a:t>
            </a:r>
          </a:p>
          <a:p>
            <a:endParaRPr lang="en-US"/>
          </a:p>
          <a:p>
            <a:r>
              <a:rPr lang="en-US"/>
              <a:t>12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Speaker Note:</a:t>
            </a:r>
          </a:p>
          <a:p>
            <a:r>
              <a:rPr lang="en-US"/>
              <a:t>“The IFP has been a launchpad for professional growth—equipping fellows to lead, influence, and innovate across Uganda and Rwanda.</a:t>
            </a:r>
          </a:p>
          <a:p>
            <a:r>
              <a:rPr lang="en-US"/>
              <a:t>“From technical contributors to strategic shapers—UIAA alumni are Uganda’s quiet revolutionaries.”</a:t>
            </a:r>
          </a:p>
          <a:p>
            <a:endParaRPr lang="en-US"/>
          </a:p>
          <a:p>
            <a:r>
              <a:rPr lang="en-US"/>
              <a:t>13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Speaker Note:</a:t>
            </a:r>
          </a:p>
          <a:p>
            <a:endParaRPr lang="en-US"/>
          </a:p>
          <a:p>
            <a:r>
              <a:rPr lang="en-US"/>
              <a:t>Over 90% of fellows rated the usefulness of acquired skills in their work as 'Very High' or 'High,' highlighting the program’s profound impact on their career development and Effectiveness.</a:t>
            </a:r>
          </a:p>
          <a:p>
            <a:r>
              <a:rPr lang="en-US"/>
              <a:t>Top skills: Technical, Communication, leadership, and intercultural fluency ranked highest. </a:t>
            </a:r>
          </a:p>
          <a:p>
            <a:r>
              <a:rPr lang="en-US"/>
              <a:t>Recent cohorts (2014-2024) reported smoother integration of acquired skills into workforce.</a:t>
            </a:r>
          </a:p>
          <a:p>
            <a:endParaRPr lang="en-US"/>
          </a:p>
          <a:p>
            <a:endParaRPr lang="en-US"/>
          </a:p>
          <a:p>
            <a:r>
              <a:rPr lang="en-US"/>
              <a:t>“These aren’t just academic gains—they’re practical tools that fellows are applying in real-time to solve real-world challenges.”</a:t>
            </a:r>
          </a:p>
          <a:p>
            <a:r>
              <a:rPr lang="en-US"/>
              <a:t>It is becoming increasingly easier for fellows to translate the knowledge and skills acquired through the Ireland Fellowship Program into their employment, with recent cohorts (2014-2024 experiencing smoother integration into the workforce compared to earlier cohorts (2004-2013, 2014-2024). </a:t>
            </a:r>
          </a:p>
          <a:p>
            <a:endParaRPr lang="en-US"/>
          </a:p>
          <a:p>
            <a:endParaRPr lang="en-US"/>
          </a:p>
          <a:p>
            <a:r>
              <a:rPr lang="en-US"/>
              <a:t>14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Speaker Note:</a:t>
            </a:r>
          </a:p>
          <a:p>
            <a:r>
              <a:rPr lang="en-US"/>
              <a:t>Overall Program Impact: A strong majority of fellows (71.3%) rated the overall program as "Very High" in usefulness, with an additional 28.2% marking it as "High." This underscores the program’s clear role in equipping participants with relevant skills and competencies for their careers.</a:t>
            </a:r>
          </a:p>
          <a:p>
            <a:r>
              <a:rPr lang="en-US"/>
              <a:t>These findings suggest a need to expand mentorship opportunities, enhance internship placements, and foster more consistent alumni engagement to support fellows in building meaningful professional relationships and practical exposure.</a:t>
            </a:r>
          </a:p>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Perceived Link to Development:  73.4% reported that their work contributes significantly (75–100%) to national development outcomes-especially in Public services and policy spaces.</a:t>
            </a:r>
          </a:p>
          <a:p>
            <a:r>
              <a:rPr lang="en-US" dirty="0"/>
              <a:t>Residence Status:  86% work in their home countries show casing effective programme retention, whereas 14% explored international opportunities in Ireland.</a:t>
            </a:r>
          </a:p>
          <a:p>
            <a:r>
              <a:rPr lang="en-US" dirty="0"/>
              <a:t>Fellows influence policy, governance, education, and health and entrepreneurship.</a:t>
            </a:r>
          </a:p>
          <a:p>
            <a:endParaRPr lang="en-US" dirty="0"/>
          </a:p>
          <a:p>
            <a:endParaRPr lang="en-US" dirty="0"/>
          </a:p>
          <a:p>
            <a:r>
              <a:rPr lang="en-US" dirty="0"/>
              <a:t>“Fellows are not just advancing their careers—they’re shaping national priorities and delivering impact where it matters most.”</a:t>
            </a:r>
          </a:p>
          <a:p>
            <a:endParaRPr lang="en-US" dirty="0"/>
          </a:p>
          <a:p>
            <a:r>
              <a:rPr lang="en-US" dirty="0"/>
              <a:t>16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CA483-E4A0-AA0A-C4E5-C600776955B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9E80E0-3505-643C-60D1-C1A8CE4E05B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10A9AD2-5E40-87B2-B5F8-0E0B1C082A88}"/>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9B86B9E-8FFB-0BE2-4F3F-3267C5C3CBC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AAD88F6-920B-4CA9-5E7D-DB8E8812E48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Perceived Link to Development:  73.4% reported that their work contributes significantly (75–100%) to national development outcomes-especially in Public services and policy spaces.</a:t>
            </a:r>
          </a:p>
          <a:p>
            <a:r>
              <a:rPr lang="en-US" dirty="0"/>
              <a:t>Residence Status:  86% work in their home countries show casing effective programme retention, whereas 14% explored international opportunities in Ireland.</a:t>
            </a:r>
          </a:p>
          <a:p>
            <a:r>
              <a:rPr lang="en-US" dirty="0"/>
              <a:t>Fellows influence policy, governance, education, and health and entrepreneurship.</a:t>
            </a:r>
          </a:p>
          <a:p>
            <a:endParaRPr lang="en-US" dirty="0"/>
          </a:p>
          <a:p>
            <a:endParaRPr lang="en-US" dirty="0"/>
          </a:p>
          <a:p>
            <a:r>
              <a:rPr lang="en-US" dirty="0"/>
              <a:t>“Fellows are not just advancing their careers—they’re shaping national priorities and delivering impact where it matters most.”</a:t>
            </a:r>
          </a:p>
          <a:p>
            <a:endParaRPr lang="en-US" dirty="0"/>
          </a:p>
          <a:p>
            <a:r>
              <a:rPr lang="en-US" dirty="0"/>
              <a:t>16</a:t>
            </a:r>
          </a:p>
        </p:txBody>
      </p:sp>
      <p:sp>
        <p:nvSpPr>
          <p:cNvPr id="6" name="Footer Placeholder 5">
            <a:extLst>
              <a:ext uri="{FF2B5EF4-FFF2-40B4-BE49-F238E27FC236}">
                <a16:creationId xmlns:a16="http://schemas.microsoft.com/office/drawing/2014/main" id="{CD4E6621-E854-A641-7C58-1B0E38AE3A45}"/>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E02C50B-265B-50DF-9E0F-595A29736AE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945355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E88D8-A037-74C7-5A9B-E22B6E6EA4D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059C400-4E27-3828-C770-A1D2E54A2470}"/>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F88A20B3-17DE-93A9-3391-1621BA0CA43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2AA712B-D1CC-B946-E4CC-9D534BA827E0}"/>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07353CB-DBC5-C991-6AA4-4709C210A389}"/>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Perceived Link to Development:  73.4% reported that their work contributes significantly (75–100%) to national development outcomes-especially in Public services and policy spaces.</a:t>
            </a:r>
          </a:p>
          <a:p>
            <a:r>
              <a:rPr lang="en-US" dirty="0"/>
              <a:t>Residence Status:  86% work in their home countries show casing effective programme retention, whereas 14% explored international opportunities in Ireland.</a:t>
            </a:r>
          </a:p>
          <a:p>
            <a:r>
              <a:rPr lang="en-US" dirty="0"/>
              <a:t>Fellows influence policy, governance, education, and health and entrepreneurship.</a:t>
            </a:r>
          </a:p>
          <a:p>
            <a:endParaRPr lang="en-US" dirty="0"/>
          </a:p>
          <a:p>
            <a:endParaRPr lang="en-US" dirty="0"/>
          </a:p>
          <a:p>
            <a:r>
              <a:rPr lang="en-US" dirty="0"/>
              <a:t>“Fellows are not just advancing their careers—they’re shaping national priorities and delivering impact where it matters most.”</a:t>
            </a:r>
          </a:p>
          <a:p>
            <a:endParaRPr lang="en-US" dirty="0"/>
          </a:p>
          <a:p>
            <a:r>
              <a:rPr lang="en-US" dirty="0"/>
              <a:t>16</a:t>
            </a:r>
          </a:p>
        </p:txBody>
      </p:sp>
      <p:sp>
        <p:nvSpPr>
          <p:cNvPr id="6" name="Footer Placeholder 5">
            <a:extLst>
              <a:ext uri="{FF2B5EF4-FFF2-40B4-BE49-F238E27FC236}">
                <a16:creationId xmlns:a16="http://schemas.microsoft.com/office/drawing/2014/main" id="{701850ED-2543-3643-1B8E-FEC564AF72E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5EE8DBB-A5CC-44FB-E18A-E6837BBF1BA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59486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Speaker Note:</a:t>
            </a:r>
          </a:p>
          <a:p>
            <a:r>
              <a:rPr lang="en-US"/>
              <a:t>“While awareness is strong, engagement remains uneven—especially among recent cohorts and female fellows. This is both a challenge and an opportunity.”</a:t>
            </a:r>
          </a:p>
          <a:p>
            <a:r>
              <a:rPr lang="en-US"/>
              <a:t>We must close gender and regional gaps.</a:t>
            </a:r>
          </a:p>
          <a:p>
            <a:endParaRPr lang="en-US"/>
          </a:p>
          <a:p>
            <a:endParaRPr lang="en-US"/>
          </a:p>
          <a:p>
            <a:r>
              <a:rPr lang="en-US"/>
              <a:t>19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3510578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Speaker Note:</a:t>
            </a:r>
          </a:p>
          <a:p>
            <a:r>
              <a:rPr lang="en-US"/>
              <a:t>“These recommendations are not abstract—they’re actionable. They reflect what alumni need to thrive and what the UIAA must become.”</a:t>
            </a:r>
          </a:p>
          <a:p>
            <a:r>
              <a:rPr lang="en-US"/>
              <a:t>Recognizing the importance of continuous support for alumni-strategies fostering stronger connections are crucial.</a:t>
            </a:r>
          </a:p>
          <a:p>
            <a:endParaRPr lang="en-US"/>
          </a:p>
          <a:p>
            <a:endParaRPr lang="en-US"/>
          </a:p>
          <a:p>
            <a:r>
              <a:rPr lang="en-US"/>
              <a:t>22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Speaker Note:</a:t>
            </a:r>
          </a:p>
          <a:p>
            <a:r>
              <a:rPr lang="en-US"/>
              <a:t>Alumni reflect on their experiences, sharing how the IFP profoundly influenced their personal and professional journeys. Their stories highlight the program's role in fostering skills, expanding networks, and building confidence, showcasing the lasting impact of the education and community support they received.</a:t>
            </a:r>
          </a:p>
          <a:p>
            <a:endParaRPr lang="en-US"/>
          </a:p>
          <a:p>
            <a:r>
              <a:rPr lang="en-US"/>
              <a:t>23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Speaker Note:</a:t>
            </a:r>
          </a:p>
          <a:p>
            <a:r>
              <a:rPr lang="en-US"/>
              <a:t>“To everyone who made this possible—thank you. Your commitment has laid the foundation for a stronger, more connected alumni community.”</a:t>
            </a:r>
          </a:p>
          <a:p>
            <a:endParaRPr lang="en-US"/>
          </a:p>
          <a:p>
            <a:r>
              <a:rPr lang="en-US"/>
              <a:t>24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Speaker Note:</a:t>
            </a:r>
          </a:p>
          <a:p>
            <a:r>
              <a:rPr lang="en-US"/>
              <a:t>“Let’s continue to walk together—with humility, with courage, and with purpose. Thank you.”</a:t>
            </a:r>
          </a:p>
          <a:p>
            <a:endParaRPr lang="en-US"/>
          </a:p>
          <a:p>
            <a:r>
              <a:rPr lang="en-US"/>
              <a:t>25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3.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png"/><Relationship Id="rId18" Type="http://schemas.openxmlformats.org/officeDocument/2006/relationships/image" Target="../media/image26.svg"/><Relationship Id="rId3" Type="http://schemas.openxmlformats.org/officeDocument/2006/relationships/image" Target="../media/image3.png"/><Relationship Id="rId21" Type="http://schemas.openxmlformats.org/officeDocument/2006/relationships/image" Target="../media/image5.png"/><Relationship Id="rId7" Type="http://schemas.openxmlformats.org/officeDocument/2006/relationships/image" Target="../media/image15.png"/><Relationship Id="rId12" Type="http://schemas.openxmlformats.org/officeDocument/2006/relationships/image" Target="../media/image20.svg"/><Relationship Id="rId17" Type="http://schemas.openxmlformats.org/officeDocument/2006/relationships/image" Target="../media/image25.png"/><Relationship Id="rId2" Type="http://schemas.openxmlformats.org/officeDocument/2006/relationships/notesSlide" Target="../notesSlides/notesSlide7.xml"/><Relationship Id="rId16" Type="http://schemas.openxmlformats.org/officeDocument/2006/relationships/image" Target="../media/image24.svg"/><Relationship Id="rId20" Type="http://schemas.openxmlformats.org/officeDocument/2006/relationships/hyperlink" Target="https://youtu.be/uwrVpS7RMec" TargetMode="External"/><Relationship Id="rId1" Type="http://schemas.openxmlformats.org/officeDocument/2006/relationships/slideLayout" Target="../slideLayouts/slideLayout7.xml"/><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svg"/><Relationship Id="rId19" Type="http://schemas.openxmlformats.org/officeDocument/2006/relationships/hyperlink" Target="https://www.uiaanetwork.org" TargetMode="External"/><Relationship Id="rId4" Type="http://schemas.openxmlformats.org/officeDocument/2006/relationships/image" Target="../media/image4.svg"/><Relationship Id="rId9" Type="http://schemas.openxmlformats.org/officeDocument/2006/relationships/image" Target="../media/image17.png"/><Relationship Id="rId14" Type="http://schemas.openxmlformats.org/officeDocument/2006/relationships/image" Target="../media/image22.svg"/><Relationship Id="rId22"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9.jpeg"/><Relationship Id="rId4" Type="http://schemas.openxmlformats.org/officeDocument/2006/relationships/image" Target="../media/image4.sv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0.png"/><Relationship Id="rId4" Type="http://schemas.openxmlformats.org/officeDocument/2006/relationships/image" Target="../media/image4.sv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1.png"/><Relationship Id="rId4" Type="http://schemas.openxmlformats.org/officeDocument/2006/relationships/image" Target="../media/image4.sv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2.jpeg"/><Relationship Id="rId4" Type="http://schemas.openxmlformats.org/officeDocument/2006/relationships/image" Target="../media/image4.sv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3.png"/><Relationship Id="rId4" Type="http://schemas.openxmlformats.org/officeDocument/2006/relationships/image" Target="../media/image4.sv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4.png"/><Relationship Id="rId4" Type="http://schemas.openxmlformats.org/officeDocument/2006/relationships/image" Target="../media/image4.sv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5.png"/><Relationship Id="rId4" Type="http://schemas.openxmlformats.org/officeDocument/2006/relationships/image" Target="../media/image4.sv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chart" Target="../charts/chart1.xml"/><Relationship Id="rId4" Type="http://schemas.openxmlformats.org/officeDocument/2006/relationships/image" Target="../media/image4.sv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7.png"/><Relationship Id="rId4" Type="http://schemas.openxmlformats.org/officeDocument/2006/relationships/image" Target="../media/image4.svg"/></Relationships>
</file>

<file path=ppt/slides/_rels/slide20.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png"/><Relationship Id="rId7"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sv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0.png"/><Relationship Id="rId4" Type="http://schemas.openxmlformats.org/officeDocument/2006/relationships/image" Target="../media/image4.svg"/></Relationships>
</file>

<file path=ppt/slides/_rels/slide22.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41.png"/><Relationship Id="rId7"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png"/><Relationship Id="rId10" Type="http://schemas.openxmlformats.org/officeDocument/2006/relationships/image" Target="../media/image6.png"/><Relationship Id="rId4" Type="http://schemas.openxmlformats.org/officeDocument/2006/relationships/image" Target="../media/image42.svg"/><Relationship Id="rId9" Type="http://schemas.openxmlformats.org/officeDocument/2006/relationships/image" Target="../media/image5.png"/></Relationships>
</file>

<file path=ppt/slides/_rels/slide2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5.png"/><Relationship Id="rId7"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slides/_rels/slide24.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3.png"/><Relationship Id="rId7"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52.svg"/><Relationship Id="rId4" Type="http://schemas.openxmlformats.org/officeDocument/2006/relationships/image" Target="../media/image4.svg"/><Relationship Id="rId9" Type="http://schemas.openxmlformats.org/officeDocument/2006/relationships/image" Target="../media/image51.png"/></Relationships>
</file>

<file path=ppt/slides/_rels/slide2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png"/><Relationship Id="rId7" Type="http://schemas.openxmlformats.org/officeDocument/2006/relationships/image" Target="../media/image53.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svg"/><Relationship Id="rId9" Type="http://schemas.openxmlformats.org/officeDocument/2006/relationships/image" Target="../media/image55.svg"/></Relationships>
</file>

<file path=ppt/slides/_rels/slide2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png"/><Relationship Id="rId7"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59.png"/><Relationship Id="rId4" Type="http://schemas.openxmlformats.org/officeDocument/2006/relationships/image" Target="../media/image4.svg"/><Relationship Id="rId9" Type="http://schemas.openxmlformats.org/officeDocument/2006/relationships/image" Target="../media/image58.svg"/></Relationships>
</file>

<file path=ppt/slides/_rels/slide27.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image" Target="../media/image64.png"/><Relationship Id="rId18" Type="http://schemas.openxmlformats.org/officeDocument/2006/relationships/image" Target="../media/image69.svg"/><Relationship Id="rId3" Type="http://schemas.openxmlformats.org/officeDocument/2006/relationships/image" Target="../media/image3.png"/><Relationship Id="rId7" Type="http://schemas.openxmlformats.org/officeDocument/2006/relationships/image" Target="../media/image45.png"/><Relationship Id="rId12" Type="http://schemas.openxmlformats.org/officeDocument/2006/relationships/image" Target="../media/image63.svg"/><Relationship Id="rId17" Type="http://schemas.openxmlformats.org/officeDocument/2006/relationships/image" Target="../media/image68.png"/><Relationship Id="rId2" Type="http://schemas.openxmlformats.org/officeDocument/2006/relationships/notesSlide" Target="../notesSlides/notesSlide27.xml"/><Relationship Id="rId16" Type="http://schemas.openxmlformats.org/officeDocument/2006/relationships/image" Target="../media/image67.svg"/><Relationship Id="rId20" Type="http://schemas.openxmlformats.org/officeDocument/2006/relationships/image" Target="../media/image71.sv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62.png"/><Relationship Id="rId5" Type="http://schemas.openxmlformats.org/officeDocument/2006/relationships/image" Target="../media/image5.png"/><Relationship Id="rId15" Type="http://schemas.openxmlformats.org/officeDocument/2006/relationships/image" Target="../media/image66.png"/><Relationship Id="rId10" Type="http://schemas.openxmlformats.org/officeDocument/2006/relationships/image" Target="../media/image61.svg"/><Relationship Id="rId19" Type="http://schemas.openxmlformats.org/officeDocument/2006/relationships/image" Target="../media/image70.png"/><Relationship Id="rId4" Type="http://schemas.openxmlformats.org/officeDocument/2006/relationships/image" Target="../media/image4.svg"/><Relationship Id="rId9" Type="http://schemas.openxmlformats.org/officeDocument/2006/relationships/image" Target="../media/image60.png"/><Relationship Id="rId14" Type="http://schemas.openxmlformats.org/officeDocument/2006/relationships/image" Target="../media/image65.sv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72.jpeg"/><Relationship Id="rId4" Type="http://schemas.openxmlformats.org/officeDocument/2006/relationships/image" Target="../media/image4.sv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3.jpe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svg"/></Relationships>
</file>

<file path=ppt/slides/_rels/slide30.xml.rels><?xml version="1.0" encoding="UTF-8" standalone="yes"?>
<Relationships xmlns="http://schemas.openxmlformats.org/package/2006/relationships"><Relationship Id="rId8" Type="http://schemas.openxmlformats.org/officeDocument/2006/relationships/image" Target="../media/image77.svg"/><Relationship Id="rId13"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76.png"/><Relationship Id="rId12"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75.svg"/><Relationship Id="rId11" Type="http://schemas.openxmlformats.org/officeDocument/2006/relationships/image" Target="../media/image80.jpeg"/><Relationship Id="rId5" Type="http://schemas.openxmlformats.org/officeDocument/2006/relationships/image" Target="../media/image74.png"/><Relationship Id="rId10" Type="http://schemas.openxmlformats.org/officeDocument/2006/relationships/image" Target="../media/image79.svg"/><Relationship Id="rId4" Type="http://schemas.openxmlformats.org/officeDocument/2006/relationships/image" Target="../media/image2.svg"/><Relationship Id="rId9"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152355"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3" name="Freeform 3"/>
          <p:cNvSpPr/>
          <p:nvPr/>
        </p:nvSpPr>
        <p:spPr>
          <a:xfrm>
            <a:off x="2962445"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4" name="Freeform 4"/>
          <p:cNvSpPr/>
          <p:nvPr/>
        </p:nvSpPr>
        <p:spPr>
          <a:xfrm>
            <a:off x="7077245"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5" name="Freeform 5"/>
          <p:cNvSpPr/>
          <p:nvPr/>
        </p:nvSpPr>
        <p:spPr>
          <a:xfrm>
            <a:off x="11192045"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6" name="Freeform 6"/>
          <p:cNvSpPr/>
          <p:nvPr/>
        </p:nvSpPr>
        <p:spPr>
          <a:xfrm>
            <a:off x="15325555"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7" name="Freeform 7"/>
          <p:cNvSpPr/>
          <p:nvPr/>
        </p:nvSpPr>
        <p:spPr>
          <a:xfrm>
            <a:off x="-1152355" y="30861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8" name="Freeform 8"/>
          <p:cNvSpPr/>
          <p:nvPr/>
        </p:nvSpPr>
        <p:spPr>
          <a:xfrm>
            <a:off x="15325555" y="30861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9" name="Freeform 9"/>
          <p:cNvSpPr/>
          <p:nvPr/>
        </p:nvSpPr>
        <p:spPr>
          <a:xfrm>
            <a:off x="-1152355" y="72009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10" name="Freeform 10"/>
          <p:cNvSpPr/>
          <p:nvPr/>
        </p:nvSpPr>
        <p:spPr>
          <a:xfrm>
            <a:off x="2962445" y="72009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11" name="Freeform 11"/>
          <p:cNvSpPr/>
          <p:nvPr/>
        </p:nvSpPr>
        <p:spPr>
          <a:xfrm>
            <a:off x="7077245" y="72009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13" name="Freeform 13"/>
          <p:cNvSpPr/>
          <p:nvPr/>
        </p:nvSpPr>
        <p:spPr>
          <a:xfrm>
            <a:off x="15325555" y="72009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grpSp>
        <p:nvGrpSpPr>
          <p:cNvPr id="14" name="Group 14"/>
          <p:cNvGrpSpPr/>
          <p:nvPr/>
        </p:nvGrpSpPr>
        <p:grpSpPr>
          <a:xfrm>
            <a:off x="139657" y="145500"/>
            <a:ext cx="18013675" cy="9996000"/>
            <a:chOff x="0" y="0"/>
            <a:chExt cx="4744342" cy="2632691"/>
          </a:xfrm>
        </p:grpSpPr>
        <p:sp>
          <p:nvSpPr>
            <p:cNvPr id="15" name="Freeform 15"/>
            <p:cNvSpPr/>
            <p:nvPr/>
          </p:nvSpPr>
          <p:spPr>
            <a:xfrm>
              <a:off x="0" y="0"/>
              <a:ext cx="4744343" cy="2632691"/>
            </a:xfrm>
            <a:custGeom>
              <a:avLst/>
              <a:gdLst/>
              <a:ahLst/>
              <a:cxnLst/>
              <a:rect l="l" t="t" r="r" b="b"/>
              <a:pathLst>
                <a:path w="4744343" h="2632691">
                  <a:moveTo>
                    <a:pt x="0" y="0"/>
                  </a:moveTo>
                  <a:lnTo>
                    <a:pt x="4744343" y="0"/>
                  </a:lnTo>
                  <a:lnTo>
                    <a:pt x="4744343" y="2632691"/>
                  </a:lnTo>
                  <a:lnTo>
                    <a:pt x="0" y="2632691"/>
                  </a:lnTo>
                  <a:close/>
                </a:path>
              </a:pathLst>
            </a:custGeom>
            <a:solidFill>
              <a:srgbClr val="FFFFFF"/>
            </a:solidFill>
          </p:spPr>
        </p:sp>
        <p:sp>
          <p:nvSpPr>
            <p:cNvPr id="16" name="TextBox 16"/>
            <p:cNvSpPr txBox="1"/>
            <p:nvPr/>
          </p:nvSpPr>
          <p:spPr>
            <a:xfrm>
              <a:off x="0" y="-38100"/>
              <a:ext cx="4744342" cy="2670791"/>
            </a:xfrm>
            <a:prstGeom prst="rect">
              <a:avLst/>
            </a:prstGeom>
          </p:spPr>
          <p:txBody>
            <a:bodyPr lIns="50800" tIns="50800" rIns="50800" bIns="50800" rtlCol="0" anchor="ctr"/>
            <a:lstStyle/>
            <a:p>
              <a:pPr algn="ctr">
                <a:lnSpc>
                  <a:spcPts val="2659"/>
                </a:lnSpc>
                <a:spcBef>
                  <a:spcPct val="0"/>
                </a:spcBef>
              </a:pPr>
              <a:endParaRPr/>
            </a:p>
          </p:txBody>
        </p:sp>
      </p:grpSp>
      <p:sp>
        <p:nvSpPr>
          <p:cNvPr id="17" name="Freeform 17"/>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5">
              <a:extLst>
                <a:ext uri="{96DAC541-7B7A-43D3-8B79-37D633B846F1}">
                  <asvg:svgBlip xmlns:asvg="http://schemas.microsoft.com/office/drawing/2016/SVG/main" r:embed="rId6"/>
                </a:ext>
              </a:extLst>
            </a:blip>
            <a:stretch>
              <a:fillRect l="-24929" b="-56663"/>
            </a:stretch>
          </a:blipFill>
        </p:spPr>
      </p:sp>
      <p:sp>
        <p:nvSpPr>
          <p:cNvPr id="18" name="TextBox 18"/>
          <p:cNvSpPr txBox="1"/>
          <p:nvPr/>
        </p:nvSpPr>
        <p:spPr>
          <a:xfrm>
            <a:off x="3026012" y="6367496"/>
            <a:ext cx="12240965" cy="1258189"/>
          </a:xfrm>
          <a:prstGeom prst="rect">
            <a:avLst/>
          </a:prstGeom>
        </p:spPr>
        <p:txBody>
          <a:bodyPr lIns="0" tIns="0" rIns="0" bIns="0" rtlCol="0" anchor="t">
            <a:spAutoFit/>
          </a:bodyPr>
          <a:lstStyle/>
          <a:p>
            <a:pPr algn="ctr">
              <a:lnSpc>
                <a:spcPts val="5627"/>
              </a:lnSpc>
            </a:pPr>
            <a:r>
              <a:rPr lang="en-US" sz="4000" b="1" spc="419" dirty="0">
                <a:solidFill>
                  <a:srgbClr val="545454"/>
                </a:solidFill>
                <a:latin typeface="Montserrat" panose="00000500000000000000" pitchFamily="2" charset="0"/>
                <a:ea typeface="Open Sauce"/>
                <a:cs typeface="Open Sauce"/>
                <a:sym typeface="Open Sauce"/>
              </a:rPr>
              <a:t>SYMPOSIUM</a:t>
            </a:r>
          </a:p>
          <a:p>
            <a:pPr algn="ctr">
              <a:lnSpc>
                <a:spcPts val="4288"/>
              </a:lnSpc>
            </a:pPr>
            <a:r>
              <a:rPr lang="en-US" sz="3200" b="1" spc="320" dirty="0">
                <a:solidFill>
                  <a:srgbClr val="D8502A"/>
                </a:solidFill>
                <a:latin typeface="Open Sauce Bold"/>
                <a:ea typeface="Open Sauce Bold"/>
                <a:cs typeface="Open Sauce Bold"/>
                <a:sym typeface="Open Sauce Bold"/>
              </a:rPr>
              <a:t>July 24th 2025</a:t>
            </a:r>
          </a:p>
        </p:txBody>
      </p:sp>
      <p:sp>
        <p:nvSpPr>
          <p:cNvPr id="19" name="Freeform 19"/>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5">
              <a:extLst>
                <a:ext uri="{96DAC541-7B7A-43D3-8B79-37D633B846F1}">
                  <asvg:svgBlip xmlns:asvg="http://schemas.microsoft.com/office/drawing/2016/SVG/main" r:embed="rId6"/>
                </a:ext>
              </a:extLst>
            </a:blip>
            <a:stretch>
              <a:fillRect l="-24929" b="-56663"/>
            </a:stretch>
          </a:blipFill>
        </p:spPr>
      </p:sp>
      <p:sp>
        <p:nvSpPr>
          <p:cNvPr id="20" name="AutoShape 20"/>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22" name="Freeform 22"/>
          <p:cNvSpPr/>
          <p:nvPr/>
        </p:nvSpPr>
        <p:spPr>
          <a:xfrm>
            <a:off x="295307" y="282698"/>
            <a:ext cx="2021132" cy="2115421"/>
          </a:xfrm>
          <a:custGeom>
            <a:avLst/>
            <a:gdLst/>
            <a:ahLst/>
            <a:cxnLst/>
            <a:rect l="l" t="t" r="r" b="b"/>
            <a:pathLst>
              <a:path w="1963797" h="2067763">
                <a:moveTo>
                  <a:pt x="0" y="0"/>
                </a:moveTo>
                <a:lnTo>
                  <a:pt x="1963797" y="0"/>
                </a:lnTo>
                <a:lnTo>
                  <a:pt x="1963797" y="2067763"/>
                </a:lnTo>
                <a:lnTo>
                  <a:pt x="0" y="2067763"/>
                </a:lnTo>
                <a:lnTo>
                  <a:pt x="0" y="0"/>
                </a:lnTo>
                <a:close/>
              </a:path>
            </a:pathLst>
          </a:custGeom>
          <a:blipFill>
            <a:blip r:embed="rId7"/>
            <a:stretch>
              <a:fillRect/>
            </a:stretch>
          </a:blipFill>
        </p:spPr>
      </p:sp>
      <p:sp>
        <p:nvSpPr>
          <p:cNvPr id="24" name="TextBox 24"/>
          <p:cNvSpPr txBox="1"/>
          <p:nvPr/>
        </p:nvSpPr>
        <p:spPr>
          <a:xfrm>
            <a:off x="3499436" y="3205966"/>
            <a:ext cx="11155320" cy="1970476"/>
          </a:xfrm>
          <a:prstGeom prst="rect">
            <a:avLst/>
          </a:prstGeom>
        </p:spPr>
        <p:txBody>
          <a:bodyPr lIns="0" tIns="0" rIns="0" bIns="0" rtlCol="0" anchor="t">
            <a:spAutoFit/>
          </a:bodyPr>
          <a:lstStyle/>
          <a:p>
            <a:pPr algn="ctr">
              <a:lnSpc>
                <a:spcPts val="7469"/>
              </a:lnSpc>
            </a:pPr>
            <a:r>
              <a:rPr lang="en-US" sz="7469" b="1" spc="373" dirty="0">
                <a:solidFill>
                  <a:srgbClr val="545454"/>
                </a:solidFill>
                <a:latin typeface="Mont Bold"/>
                <a:ea typeface="Mont Bold"/>
                <a:cs typeface="Mont Bold"/>
                <a:sym typeface="Mont Bold"/>
              </a:rPr>
              <a:t>UIAA TRACER STUDY DISSEMINATION </a:t>
            </a:r>
          </a:p>
        </p:txBody>
      </p:sp>
      <p:sp>
        <p:nvSpPr>
          <p:cNvPr id="26" name="AutoShape 26"/>
          <p:cNvSpPr/>
          <p:nvPr/>
        </p:nvSpPr>
        <p:spPr>
          <a:xfrm flipV="1">
            <a:off x="15333652" y="6741008"/>
            <a:ext cx="854003" cy="0"/>
          </a:xfrm>
          <a:prstGeom prst="line">
            <a:avLst/>
          </a:prstGeom>
          <a:ln w="19050" cap="flat">
            <a:solidFill>
              <a:srgbClr val="6D6D6D"/>
            </a:solidFill>
            <a:prstDash val="solid"/>
            <a:headEnd type="none" w="sm" len="sm"/>
            <a:tailEnd type="none" w="sm" len="sm"/>
          </a:ln>
        </p:spPr>
      </p:sp>
      <p:sp>
        <p:nvSpPr>
          <p:cNvPr id="27" name="Freeform 23"/>
          <p:cNvSpPr/>
          <p:nvPr/>
        </p:nvSpPr>
        <p:spPr>
          <a:xfrm>
            <a:off x="15935269" y="253920"/>
            <a:ext cx="2057424" cy="2144199"/>
          </a:xfrm>
          <a:custGeom>
            <a:avLst/>
            <a:gdLst/>
            <a:ahLst/>
            <a:cxnLst/>
            <a:rect l="l" t="t" r="r" b="b"/>
            <a:pathLst>
              <a:path w="1950220" h="2059920">
                <a:moveTo>
                  <a:pt x="0" y="0"/>
                </a:moveTo>
                <a:lnTo>
                  <a:pt x="1950220" y="0"/>
                </a:lnTo>
                <a:lnTo>
                  <a:pt x="1950220" y="2059920"/>
                </a:lnTo>
                <a:lnTo>
                  <a:pt x="0" y="2059920"/>
                </a:lnTo>
                <a:lnTo>
                  <a:pt x="0" y="0"/>
                </a:lnTo>
                <a:close/>
              </a:path>
            </a:pathLst>
          </a:custGeom>
          <a:blipFill>
            <a:blip r:embed="rId8"/>
            <a:stretch>
              <a:fillRect/>
            </a:stretch>
          </a:blipFill>
        </p:spPr>
      </p:sp>
      <p:sp>
        <p:nvSpPr>
          <p:cNvPr id="28" name="TextBox 27">
            <a:extLst>
              <a:ext uri="{FF2B5EF4-FFF2-40B4-BE49-F238E27FC236}">
                <a16:creationId xmlns:a16="http://schemas.microsoft.com/office/drawing/2014/main" id="{550CA457-CBC3-3074-50CA-1233B550500E}"/>
              </a:ext>
            </a:extLst>
          </p:cNvPr>
          <p:cNvSpPr txBox="1"/>
          <p:nvPr/>
        </p:nvSpPr>
        <p:spPr>
          <a:xfrm>
            <a:off x="2956583" y="8444446"/>
            <a:ext cx="13182600" cy="638593"/>
          </a:xfrm>
          <a:prstGeom prst="rect">
            <a:avLst/>
          </a:prstGeom>
          <a:noFill/>
        </p:spPr>
        <p:txBody>
          <a:bodyPr wrap="square" rtlCol="0">
            <a:spAutoFit/>
          </a:bodyPr>
          <a:lstStyle/>
          <a:p>
            <a:r>
              <a:rPr lang="en-US" sz="3500" b="1" dirty="0">
                <a:latin typeface="Canva Sans" panose="020B0604020202020204" charset="0"/>
              </a:rPr>
              <a:t>Samuel S. Waliggo (MPH), </a:t>
            </a:r>
            <a:r>
              <a:rPr lang="en-US" sz="3500" i="1" dirty="0">
                <a:latin typeface="Canva Sans" panose="020B0604020202020204" charset="0"/>
              </a:rPr>
              <a:t>Solomon Kisembo &amp; Miiro Michael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152355"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3" name="Freeform 3"/>
          <p:cNvSpPr/>
          <p:nvPr/>
        </p:nvSpPr>
        <p:spPr>
          <a:xfrm>
            <a:off x="2962445"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4" name="Freeform 4"/>
          <p:cNvSpPr/>
          <p:nvPr/>
        </p:nvSpPr>
        <p:spPr>
          <a:xfrm>
            <a:off x="7077245"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5" name="Freeform 5"/>
          <p:cNvSpPr/>
          <p:nvPr/>
        </p:nvSpPr>
        <p:spPr>
          <a:xfrm>
            <a:off x="11192045"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6" name="Freeform 6"/>
          <p:cNvSpPr/>
          <p:nvPr/>
        </p:nvSpPr>
        <p:spPr>
          <a:xfrm>
            <a:off x="15325555"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7" name="Freeform 7"/>
          <p:cNvSpPr/>
          <p:nvPr/>
        </p:nvSpPr>
        <p:spPr>
          <a:xfrm>
            <a:off x="-1152355" y="30861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8" name="Freeform 8"/>
          <p:cNvSpPr/>
          <p:nvPr/>
        </p:nvSpPr>
        <p:spPr>
          <a:xfrm>
            <a:off x="15325555" y="30861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9" name="Freeform 9"/>
          <p:cNvSpPr/>
          <p:nvPr/>
        </p:nvSpPr>
        <p:spPr>
          <a:xfrm>
            <a:off x="-1152355" y="72009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10" name="Freeform 10"/>
          <p:cNvSpPr/>
          <p:nvPr/>
        </p:nvSpPr>
        <p:spPr>
          <a:xfrm>
            <a:off x="2962445" y="72009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11" name="Freeform 11"/>
          <p:cNvSpPr/>
          <p:nvPr/>
        </p:nvSpPr>
        <p:spPr>
          <a:xfrm>
            <a:off x="7077245" y="72009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12" name="Freeform 12"/>
          <p:cNvSpPr/>
          <p:nvPr/>
        </p:nvSpPr>
        <p:spPr>
          <a:xfrm>
            <a:off x="11192045" y="72009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13" name="Freeform 13"/>
          <p:cNvSpPr/>
          <p:nvPr/>
        </p:nvSpPr>
        <p:spPr>
          <a:xfrm>
            <a:off x="15325555" y="72009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14" name="Freeform 14"/>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5">
              <a:extLst>
                <a:ext uri="{96DAC541-7B7A-43D3-8B79-37D633B846F1}">
                  <asvg:svgBlip xmlns:asvg="http://schemas.microsoft.com/office/drawing/2016/SVG/main" r:embed="rId6"/>
                </a:ext>
              </a:extLst>
            </a:blip>
            <a:stretch>
              <a:fillRect l="-24929" b="-56663"/>
            </a:stretch>
          </a:blipFill>
        </p:spPr>
      </p:sp>
      <p:sp>
        <p:nvSpPr>
          <p:cNvPr id="15" name="Freeform 15"/>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5">
              <a:extLst>
                <a:ext uri="{96DAC541-7B7A-43D3-8B79-37D633B846F1}">
                  <asvg:svgBlip xmlns:asvg="http://schemas.microsoft.com/office/drawing/2016/SVG/main" r:embed="rId6"/>
                </a:ext>
              </a:extLst>
            </a:blip>
            <a:stretch>
              <a:fillRect l="-24929" b="-56663"/>
            </a:stretch>
          </a:blipFill>
        </p:spPr>
      </p:sp>
      <p:sp>
        <p:nvSpPr>
          <p:cNvPr id="16" name="AutoShape 16"/>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17" name="AutoShape 17"/>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18" name="Group 18"/>
          <p:cNvGrpSpPr/>
          <p:nvPr/>
        </p:nvGrpSpPr>
        <p:grpSpPr>
          <a:xfrm>
            <a:off x="139657" y="145500"/>
            <a:ext cx="18013675" cy="9996000"/>
            <a:chOff x="0" y="0"/>
            <a:chExt cx="4744342" cy="2632691"/>
          </a:xfrm>
        </p:grpSpPr>
        <p:sp>
          <p:nvSpPr>
            <p:cNvPr id="19" name="Freeform 19"/>
            <p:cNvSpPr/>
            <p:nvPr/>
          </p:nvSpPr>
          <p:spPr>
            <a:xfrm>
              <a:off x="0" y="0"/>
              <a:ext cx="4744343" cy="2632691"/>
            </a:xfrm>
            <a:custGeom>
              <a:avLst/>
              <a:gdLst/>
              <a:ahLst/>
              <a:cxnLst/>
              <a:rect l="l" t="t" r="r" b="b"/>
              <a:pathLst>
                <a:path w="4744343" h="2632691">
                  <a:moveTo>
                    <a:pt x="0" y="0"/>
                  </a:moveTo>
                  <a:lnTo>
                    <a:pt x="4744343" y="0"/>
                  </a:lnTo>
                  <a:lnTo>
                    <a:pt x="4744343" y="2632691"/>
                  </a:lnTo>
                  <a:lnTo>
                    <a:pt x="0" y="2632691"/>
                  </a:lnTo>
                  <a:close/>
                </a:path>
              </a:pathLst>
            </a:custGeom>
            <a:solidFill>
              <a:srgbClr val="FFFFFF"/>
            </a:solidFill>
          </p:spPr>
        </p:sp>
        <p:sp>
          <p:nvSpPr>
            <p:cNvPr id="20" name="TextBox 20"/>
            <p:cNvSpPr txBox="1"/>
            <p:nvPr/>
          </p:nvSpPr>
          <p:spPr>
            <a:xfrm>
              <a:off x="0" y="-38100"/>
              <a:ext cx="4744342" cy="2670791"/>
            </a:xfrm>
            <a:prstGeom prst="rect">
              <a:avLst/>
            </a:prstGeom>
          </p:spPr>
          <p:txBody>
            <a:bodyPr lIns="50800" tIns="50800" rIns="50800" bIns="50800" rtlCol="0" anchor="ctr"/>
            <a:lstStyle/>
            <a:p>
              <a:pPr algn="ctr">
                <a:lnSpc>
                  <a:spcPts val="2659"/>
                </a:lnSpc>
                <a:spcBef>
                  <a:spcPct val="0"/>
                </a:spcBef>
              </a:pPr>
              <a:endParaRPr/>
            </a:p>
          </p:txBody>
        </p:sp>
      </p:grpSp>
      <p:sp>
        <p:nvSpPr>
          <p:cNvPr id="21" name="TextBox 21"/>
          <p:cNvSpPr txBox="1"/>
          <p:nvPr/>
        </p:nvSpPr>
        <p:spPr>
          <a:xfrm>
            <a:off x="3171340" y="2366918"/>
            <a:ext cx="11926610" cy="3186970"/>
          </a:xfrm>
          <a:prstGeom prst="rect">
            <a:avLst/>
          </a:prstGeom>
        </p:spPr>
        <p:txBody>
          <a:bodyPr lIns="0" tIns="0" rIns="0" bIns="0" rtlCol="0" anchor="t">
            <a:spAutoFit/>
          </a:bodyPr>
          <a:lstStyle/>
          <a:p>
            <a:pPr algn="ctr">
              <a:lnSpc>
                <a:spcPts val="8216"/>
              </a:lnSpc>
            </a:pPr>
            <a:r>
              <a:rPr lang="en-US" sz="8216" b="1">
                <a:solidFill>
                  <a:srgbClr val="05908C"/>
                </a:solidFill>
                <a:latin typeface="Glacial Indifference Bold"/>
                <a:ea typeface="Glacial Indifference Bold"/>
                <a:cs typeface="Glacial Indifference Bold"/>
                <a:sym typeface="Glacial Indifference Bold"/>
              </a:rPr>
              <a:t>IRELAND FELLOWSHIP PROGRAMME (IFP)-UIAA TRACER STUDY</a:t>
            </a:r>
          </a:p>
        </p:txBody>
      </p:sp>
      <p:sp>
        <p:nvSpPr>
          <p:cNvPr id="22" name="TextBox 22"/>
          <p:cNvSpPr txBox="1"/>
          <p:nvPr/>
        </p:nvSpPr>
        <p:spPr>
          <a:xfrm>
            <a:off x="5649450" y="5649138"/>
            <a:ext cx="6970390" cy="751472"/>
          </a:xfrm>
          <a:prstGeom prst="rect">
            <a:avLst/>
          </a:prstGeom>
        </p:spPr>
        <p:txBody>
          <a:bodyPr lIns="0" tIns="0" rIns="0" bIns="0" rtlCol="0" anchor="t">
            <a:spAutoFit/>
          </a:bodyPr>
          <a:lstStyle/>
          <a:p>
            <a:pPr algn="ctr">
              <a:lnSpc>
                <a:spcPts val="5555"/>
              </a:lnSpc>
            </a:pPr>
            <a:r>
              <a:rPr lang="en-US" sz="5555" b="1">
                <a:solidFill>
                  <a:srgbClr val="000000"/>
                </a:solidFill>
                <a:latin typeface="Glacial Indifference Bold"/>
                <a:ea typeface="Glacial Indifference Bold"/>
                <a:cs typeface="Glacial Indifference Bold"/>
                <a:sym typeface="Glacial Indifference Bold"/>
              </a:rPr>
              <a:t>1994 - 2024</a:t>
            </a:r>
          </a:p>
        </p:txBody>
      </p:sp>
      <p:sp>
        <p:nvSpPr>
          <p:cNvPr id="23" name="TextBox 23"/>
          <p:cNvSpPr txBox="1"/>
          <p:nvPr/>
        </p:nvSpPr>
        <p:spPr>
          <a:xfrm>
            <a:off x="3760650" y="6695875"/>
            <a:ext cx="10747991" cy="1376607"/>
          </a:xfrm>
          <a:prstGeom prst="rect">
            <a:avLst/>
          </a:prstGeom>
        </p:spPr>
        <p:txBody>
          <a:bodyPr lIns="0" tIns="0" rIns="0" bIns="0" rtlCol="0" anchor="t">
            <a:spAutoFit/>
          </a:bodyPr>
          <a:lstStyle/>
          <a:p>
            <a:pPr algn="ctr">
              <a:lnSpc>
                <a:spcPts val="5307"/>
              </a:lnSpc>
            </a:pPr>
            <a:r>
              <a:rPr lang="en-US" sz="5307" b="1">
                <a:solidFill>
                  <a:srgbClr val="F05776"/>
                </a:solidFill>
                <a:latin typeface="Glacial Indifference Bold"/>
                <a:ea typeface="Glacial Indifference Bold"/>
                <a:cs typeface="Glacial Indifference Bold"/>
                <a:sym typeface="Glacial Indifference Bold"/>
              </a:rPr>
              <a:t>“Celebrating 30 Years of Impact, Leadership, and Connection”</a:t>
            </a:r>
          </a:p>
        </p:txBody>
      </p:sp>
      <p:sp>
        <p:nvSpPr>
          <p:cNvPr id="26" name="Freeform 26"/>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5">
              <a:extLst>
                <a:ext uri="{96DAC541-7B7A-43D3-8B79-37D633B846F1}">
                  <asvg:svgBlip xmlns:asvg="http://schemas.microsoft.com/office/drawing/2016/SVG/main" r:embed="rId6"/>
                </a:ext>
              </a:extLst>
            </a:blip>
            <a:stretch>
              <a:fillRect l="-24929" b="-56663"/>
            </a:stretch>
          </a:blipFill>
        </p:spPr>
      </p:sp>
      <p:sp>
        <p:nvSpPr>
          <p:cNvPr id="27" name="Freeform 22">
            <a:extLst>
              <a:ext uri="{FF2B5EF4-FFF2-40B4-BE49-F238E27FC236}">
                <a16:creationId xmlns:a16="http://schemas.microsoft.com/office/drawing/2014/main" id="{C15B60C1-303B-9E36-3FE8-2D606A62FE33}"/>
              </a:ext>
            </a:extLst>
          </p:cNvPr>
          <p:cNvSpPr/>
          <p:nvPr/>
        </p:nvSpPr>
        <p:spPr>
          <a:xfrm>
            <a:off x="295307" y="282698"/>
            <a:ext cx="2021132" cy="2115421"/>
          </a:xfrm>
          <a:custGeom>
            <a:avLst/>
            <a:gdLst/>
            <a:ahLst/>
            <a:cxnLst/>
            <a:rect l="l" t="t" r="r" b="b"/>
            <a:pathLst>
              <a:path w="1963797" h="2067763">
                <a:moveTo>
                  <a:pt x="0" y="0"/>
                </a:moveTo>
                <a:lnTo>
                  <a:pt x="1963797" y="0"/>
                </a:lnTo>
                <a:lnTo>
                  <a:pt x="1963797" y="2067763"/>
                </a:lnTo>
                <a:lnTo>
                  <a:pt x="0" y="2067763"/>
                </a:lnTo>
                <a:lnTo>
                  <a:pt x="0" y="0"/>
                </a:lnTo>
                <a:close/>
              </a:path>
            </a:pathLst>
          </a:custGeom>
          <a:blipFill>
            <a:blip r:embed="rId7"/>
            <a:stretch>
              <a:fillRect/>
            </a:stretch>
          </a:blipFill>
        </p:spPr>
      </p:sp>
      <p:sp>
        <p:nvSpPr>
          <p:cNvPr id="28" name="Freeform 23">
            <a:extLst>
              <a:ext uri="{FF2B5EF4-FFF2-40B4-BE49-F238E27FC236}">
                <a16:creationId xmlns:a16="http://schemas.microsoft.com/office/drawing/2014/main" id="{B3829A55-3B9C-AEA0-0EED-1A833392F667}"/>
              </a:ext>
            </a:extLst>
          </p:cNvPr>
          <p:cNvSpPr/>
          <p:nvPr/>
        </p:nvSpPr>
        <p:spPr>
          <a:xfrm>
            <a:off x="15935269" y="253920"/>
            <a:ext cx="2057424" cy="2144199"/>
          </a:xfrm>
          <a:custGeom>
            <a:avLst/>
            <a:gdLst/>
            <a:ahLst/>
            <a:cxnLst/>
            <a:rect l="l" t="t" r="r" b="b"/>
            <a:pathLst>
              <a:path w="1950220" h="2059920">
                <a:moveTo>
                  <a:pt x="0" y="0"/>
                </a:moveTo>
                <a:lnTo>
                  <a:pt x="1950220" y="0"/>
                </a:lnTo>
                <a:lnTo>
                  <a:pt x="1950220" y="2059920"/>
                </a:lnTo>
                <a:lnTo>
                  <a:pt x="0" y="2059920"/>
                </a:lnTo>
                <a:lnTo>
                  <a:pt x="0" y="0"/>
                </a:lnTo>
                <a:close/>
              </a:path>
            </a:pathLst>
          </a:custGeom>
          <a:blipFill>
            <a:blip r:embed="rId8"/>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2962445"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3" name="Freeform 3"/>
          <p:cNvSpPr/>
          <p:nvPr/>
        </p:nvSpPr>
        <p:spPr>
          <a:xfrm>
            <a:off x="7077245"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4" name="Freeform 4"/>
          <p:cNvSpPr/>
          <p:nvPr/>
        </p:nvSpPr>
        <p:spPr>
          <a:xfrm>
            <a:off x="11192045"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5" name="Freeform 5"/>
          <p:cNvSpPr/>
          <p:nvPr/>
        </p:nvSpPr>
        <p:spPr>
          <a:xfrm>
            <a:off x="-1152355" y="30861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6" name="Freeform 6"/>
          <p:cNvSpPr/>
          <p:nvPr/>
        </p:nvSpPr>
        <p:spPr>
          <a:xfrm>
            <a:off x="15325555" y="30861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7" name="Freeform 7"/>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5">
              <a:extLst>
                <a:ext uri="{96DAC541-7B7A-43D3-8B79-37D633B846F1}">
                  <asvg:svgBlip xmlns:asvg="http://schemas.microsoft.com/office/drawing/2016/SVG/main" r:embed="rId6"/>
                </a:ext>
              </a:extLst>
            </a:blip>
            <a:stretch>
              <a:fillRect l="-24929" b="-56663"/>
            </a:stretch>
          </a:blipFill>
        </p:spPr>
      </p:sp>
      <p:sp>
        <p:nvSpPr>
          <p:cNvPr id="8" name="Freeform 8"/>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5">
              <a:extLst>
                <a:ext uri="{96DAC541-7B7A-43D3-8B79-37D633B846F1}">
                  <asvg:svgBlip xmlns:asvg="http://schemas.microsoft.com/office/drawing/2016/SVG/main" r:embed="rId6"/>
                </a:ext>
              </a:extLst>
            </a:blip>
            <a:stretch>
              <a:fillRect l="-24929" b="-56663"/>
            </a:stretch>
          </a:blipFill>
        </p:spPr>
      </p:sp>
      <p:sp>
        <p:nvSpPr>
          <p:cNvPr id="9" name="AutoShape 9"/>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10" name="AutoShape 10"/>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11" name="Group 11"/>
          <p:cNvGrpSpPr/>
          <p:nvPr/>
        </p:nvGrpSpPr>
        <p:grpSpPr>
          <a:xfrm>
            <a:off x="139657" y="145500"/>
            <a:ext cx="18013675" cy="9996000"/>
            <a:chOff x="0" y="0"/>
            <a:chExt cx="4744342" cy="2632691"/>
          </a:xfrm>
        </p:grpSpPr>
        <p:sp>
          <p:nvSpPr>
            <p:cNvPr id="12" name="Freeform 12"/>
            <p:cNvSpPr/>
            <p:nvPr/>
          </p:nvSpPr>
          <p:spPr>
            <a:xfrm>
              <a:off x="0" y="0"/>
              <a:ext cx="4744343" cy="2632691"/>
            </a:xfrm>
            <a:custGeom>
              <a:avLst/>
              <a:gdLst/>
              <a:ahLst/>
              <a:cxnLst/>
              <a:rect l="l" t="t" r="r" b="b"/>
              <a:pathLst>
                <a:path w="4744343" h="2632691">
                  <a:moveTo>
                    <a:pt x="0" y="0"/>
                  </a:moveTo>
                  <a:lnTo>
                    <a:pt x="4744343" y="0"/>
                  </a:lnTo>
                  <a:lnTo>
                    <a:pt x="4744343" y="2632691"/>
                  </a:lnTo>
                  <a:lnTo>
                    <a:pt x="0" y="2632691"/>
                  </a:lnTo>
                  <a:close/>
                </a:path>
              </a:pathLst>
            </a:custGeom>
            <a:solidFill>
              <a:srgbClr val="FFFFFF"/>
            </a:solidFill>
          </p:spPr>
        </p:sp>
        <p:sp>
          <p:nvSpPr>
            <p:cNvPr id="13" name="TextBox 13"/>
            <p:cNvSpPr txBox="1"/>
            <p:nvPr/>
          </p:nvSpPr>
          <p:spPr>
            <a:xfrm>
              <a:off x="0" y="-38100"/>
              <a:ext cx="4744342" cy="2670791"/>
            </a:xfrm>
            <a:prstGeom prst="rect">
              <a:avLst/>
            </a:prstGeom>
          </p:spPr>
          <p:txBody>
            <a:bodyPr lIns="50800" tIns="50800" rIns="50800" bIns="50800" rtlCol="0" anchor="ctr"/>
            <a:lstStyle/>
            <a:p>
              <a:pPr algn="ctr">
                <a:lnSpc>
                  <a:spcPts val="2659"/>
                </a:lnSpc>
                <a:spcBef>
                  <a:spcPct val="0"/>
                </a:spcBef>
              </a:pPr>
              <a:endParaRPr/>
            </a:p>
          </p:txBody>
        </p:sp>
      </p:grpSp>
      <p:grpSp>
        <p:nvGrpSpPr>
          <p:cNvPr id="14" name="Group 14"/>
          <p:cNvGrpSpPr/>
          <p:nvPr/>
        </p:nvGrpSpPr>
        <p:grpSpPr>
          <a:xfrm>
            <a:off x="711021" y="6656524"/>
            <a:ext cx="980373" cy="2107218"/>
            <a:chOff x="0" y="0"/>
            <a:chExt cx="1307163" cy="2809625"/>
          </a:xfrm>
        </p:grpSpPr>
        <p:sp>
          <p:nvSpPr>
            <p:cNvPr id="15" name="Freeform 15"/>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7"/>
              <a:stretch>
                <a:fillRect/>
              </a:stretch>
            </a:blipFill>
          </p:spPr>
        </p:sp>
        <p:sp>
          <p:nvSpPr>
            <p:cNvPr id="16" name="Freeform 16"/>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8"/>
              <a:stretch>
                <a:fillRect/>
              </a:stretch>
            </a:blipFill>
          </p:spPr>
        </p:sp>
      </p:grpSp>
      <p:sp>
        <p:nvSpPr>
          <p:cNvPr id="17" name="Freeform 17"/>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5">
              <a:extLst>
                <a:ext uri="{96DAC541-7B7A-43D3-8B79-37D633B846F1}">
                  <asvg:svgBlip xmlns:asvg="http://schemas.microsoft.com/office/drawing/2016/SVG/main" r:embed="rId6"/>
                </a:ext>
              </a:extLst>
            </a:blip>
            <a:stretch>
              <a:fillRect l="-24929" b="-56663"/>
            </a:stretch>
          </a:blipFill>
        </p:spPr>
      </p:sp>
      <p:sp>
        <p:nvSpPr>
          <p:cNvPr id="18" name="Freeform 18"/>
          <p:cNvSpPr/>
          <p:nvPr/>
        </p:nvSpPr>
        <p:spPr>
          <a:xfrm flipH="1">
            <a:off x="15383665" y="1028700"/>
            <a:ext cx="1875635" cy="818557"/>
          </a:xfrm>
          <a:custGeom>
            <a:avLst/>
            <a:gdLst/>
            <a:ahLst/>
            <a:cxnLst/>
            <a:rect l="l" t="t" r="r" b="b"/>
            <a:pathLst>
              <a:path w="1875635" h="818557">
                <a:moveTo>
                  <a:pt x="1875635" y="0"/>
                </a:moveTo>
                <a:lnTo>
                  <a:pt x="0" y="0"/>
                </a:lnTo>
                <a:lnTo>
                  <a:pt x="0" y="818557"/>
                </a:lnTo>
                <a:lnTo>
                  <a:pt x="1875635" y="818557"/>
                </a:lnTo>
                <a:lnTo>
                  <a:pt x="1875635" y="0"/>
                </a:lnTo>
                <a:close/>
              </a:path>
            </a:pathLst>
          </a:custGeom>
          <a:blipFill>
            <a:blip r:embed="rId5">
              <a:extLst>
                <a:ext uri="{96DAC541-7B7A-43D3-8B79-37D633B846F1}">
                  <asvg:svgBlip xmlns:asvg="http://schemas.microsoft.com/office/drawing/2016/SVG/main" r:embed="rId6"/>
                </a:ext>
              </a:extLst>
            </a:blip>
            <a:stretch>
              <a:fillRect l="-24929" b="-56663"/>
            </a:stretch>
          </a:blipFill>
        </p:spPr>
      </p:sp>
      <p:sp>
        <p:nvSpPr>
          <p:cNvPr id="19" name="Freeform 19"/>
          <p:cNvSpPr/>
          <p:nvPr/>
        </p:nvSpPr>
        <p:spPr>
          <a:xfrm>
            <a:off x="7600665" y="2217350"/>
            <a:ext cx="6267707" cy="6142353"/>
          </a:xfrm>
          <a:custGeom>
            <a:avLst/>
            <a:gdLst/>
            <a:ahLst/>
            <a:cxnLst/>
            <a:rect l="l" t="t" r="r" b="b"/>
            <a:pathLst>
              <a:path w="6267707" h="6142353">
                <a:moveTo>
                  <a:pt x="0" y="0"/>
                </a:moveTo>
                <a:lnTo>
                  <a:pt x="6267707" y="0"/>
                </a:lnTo>
                <a:lnTo>
                  <a:pt x="6267707" y="6142353"/>
                </a:lnTo>
                <a:lnTo>
                  <a:pt x="0" y="6142353"/>
                </a:lnTo>
                <a:lnTo>
                  <a:pt x="0" y="0"/>
                </a:lnTo>
                <a:close/>
              </a:path>
            </a:pathLst>
          </a:custGeom>
          <a:blipFill>
            <a:blip r:embed="rId9">
              <a:extLst>
                <a:ext uri="{96DAC541-7B7A-43D3-8B79-37D633B846F1}">
                  <asvg:svgBlip xmlns:asvg="http://schemas.microsoft.com/office/drawing/2016/SVG/main" r:embed="rId10"/>
                </a:ext>
              </a:extLst>
            </a:blip>
            <a:stretch>
              <a:fillRect t="-85" b="-85"/>
            </a:stretch>
          </a:blipFill>
        </p:spPr>
      </p:sp>
      <p:sp>
        <p:nvSpPr>
          <p:cNvPr id="20" name="Freeform 20"/>
          <p:cNvSpPr/>
          <p:nvPr/>
        </p:nvSpPr>
        <p:spPr>
          <a:xfrm>
            <a:off x="16955180" y="8437723"/>
            <a:ext cx="2665639" cy="1163328"/>
          </a:xfrm>
          <a:custGeom>
            <a:avLst/>
            <a:gdLst/>
            <a:ahLst/>
            <a:cxnLst/>
            <a:rect l="l" t="t" r="r" b="b"/>
            <a:pathLst>
              <a:path w="2665639" h="1163328">
                <a:moveTo>
                  <a:pt x="0" y="0"/>
                </a:moveTo>
                <a:lnTo>
                  <a:pt x="2665640" y="0"/>
                </a:lnTo>
                <a:lnTo>
                  <a:pt x="2665640" y="1163328"/>
                </a:lnTo>
                <a:lnTo>
                  <a:pt x="0" y="1163328"/>
                </a:lnTo>
                <a:lnTo>
                  <a:pt x="0" y="0"/>
                </a:lnTo>
                <a:close/>
              </a:path>
            </a:pathLst>
          </a:custGeom>
          <a:blipFill>
            <a:blip r:embed="rId5">
              <a:extLst>
                <a:ext uri="{96DAC541-7B7A-43D3-8B79-37D633B846F1}">
                  <asvg:svgBlip xmlns:asvg="http://schemas.microsoft.com/office/drawing/2016/SVG/main" r:embed="rId6"/>
                </a:ext>
              </a:extLst>
            </a:blip>
            <a:stretch>
              <a:fillRect l="-24929" b="-56663"/>
            </a:stretch>
          </a:blipFill>
        </p:spPr>
      </p:sp>
      <p:sp>
        <p:nvSpPr>
          <p:cNvPr id="21" name="TextBox 21"/>
          <p:cNvSpPr txBox="1"/>
          <p:nvPr/>
        </p:nvSpPr>
        <p:spPr>
          <a:xfrm>
            <a:off x="1028700" y="933450"/>
            <a:ext cx="5138173" cy="1836420"/>
          </a:xfrm>
          <a:prstGeom prst="rect">
            <a:avLst/>
          </a:prstGeom>
        </p:spPr>
        <p:txBody>
          <a:bodyPr lIns="0" tIns="0" rIns="0" bIns="0" rtlCol="0" anchor="t">
            <a:spAutoFit/>
          </a:bodyPr>
          <a:lstStyle/>
          <a:p>
            <a:pPr algn="l">
              <a:lnSpc>
                <a:spcPts val="6299"/>
              </a:lnSpc>
            </a:pPr>
            <a:r>
              <a:rPr lang="en-US" sz="6299" b="1" spc="125">
                <a:solidFill>
                  <a:srgbClr val="545454"/>
                </a:solidFill>
                <a:latin typeface="Mont Bold"/>
                <a:ea typeface="Mont Bold"/>
                <a:cs typeface="Mont Bold"/>
                <a:sym typeface="Mont Bold"/>
              </a:rPr>
              <a:t>KEY HIGHLIGHTS</a:t>
            </a:r>
          </a:p>
        </p:txBody>
      </p:sp>
      <p:sp>
        <p:nvSpPr>
          <p:cNvPr id="22" name="TextBox 22"/>
          <p:cNvSpPr txBox="1"/>
          <p:nvPr/>
        </p:nvSpPr>
        <p:spPr>
          <a:xfrm>
            <a:off x="9526857" y="2420585"/>
            <a:ext cx="1159764" cy="714754"/>
          </a:xfrm>
          <a:prstGeom prst="rect">
            <a:avLst/>
          </a:prstGeom>
        </p:spPr>
        <p:txBody>
          <a:bodyPr lIns="0" tIns="0" rIns="0" bIns="0" rtlCol="0" anchor="t">
            <a:spAutoFit/>
          </a:bodyPr>
          <a:lstStyle/>
          <a:p>
            <a:pPr algn="ctr">
              <a:lnSpc>
                <a:spcPts val="4288"/>
              </a:lnSpc>
            </a:pPr>
            <a:r>
              <a:rPr lang="en-US" sz="4288" b="1">
                <a:solidFill>
                  <a:srgbClr val="FFFFFF"/>
                </a:solidFill>
                <a:latin typeface="Mont Bold"/>
                <a:ea typeface="Mont Bold"/>
                <a:cs typeface="Mont Bold"/>
                <a:sym typeface="Mont Bold"/>
              </a:rPr>
              <a:t>01</a:t>
            </a:r>
          </a:p>
        </p:txBody>
      </p:sp>
      <p:sp>
        <p:nvSpPr>
          <p:cNvPr id="23" name="TextBox 23"/>
          <p:cNvSpPr txBox="1"/>
          <p:nvPr/>
        </p:nvSpPr>
        <p:spPr>
          <a:xfrm>
            <a:off x="11775683" y="3169805"/>
            <a:ext cx="1159764" cy="714754"/>
          </a:xfrm>
          <a:prstGeom prst="rect">
            <a:avLst/>
          </a:prstGeom>
        </p:spPr>
        <p:txBody>
          <a:bodyPr lIns="0" tIns="0" rIns="0" bIns="0" rtlCol="0" anchor="t">
            <a:spAutoFit/>
          </a:bodyPr>
          <a:lstStyle/>
          <a:p>
            <a:pPr algn="ctr">
              <a:lnSpc>
                <a:spcPts val="4288"/>
              </a:lnSpc>
            </a:pPr>
            <a:r>
              <a:rPr lang="en-US" sz="4288" b="1">
                <a:solidFill>
                  <a:srgbClr val="FFFFFF"/>
                </a:solidFill>
                <a:latin typeface="Mont Bold"/>
                <a:ea typeface="Mont Bold"/>
                <a:cs typeface="Mont Bold"/>
                <a:sym typeface="Mont Bold"/>
              </a:rPr>
              <a:t>02</a:t>
            </a:r>
          </a:p>
        </p:txBody>
      </p:sp>
      <p:sp>
        <p:nvSpPr>
          <p:cNvPr id="24" name="TextBox 24"/>
          <p:cNvSpPr txBox="1"/>
          <p:nvPr/>
        </p:nvSpPr>
        <p:spPr>
          <a:xfrm>
            <a:off x="12437377" y="5468812"/>
            <a:ext cx="1159764" cy="714754"/>
          </a:xfrm>
          <a:prstGeom prst="rect">
            <a:avLst/>
          </a:prstGeom>
        </p:spPr>
        <p:txBody>
          <a:bodyPr lIns="0" tIns="0" rIns="0" bIns="0" rtlCol="0" anchor="t">
            <a:spAutoFit/>
          </a:bodyPr>
          <a:lstStyle/>
          <a:p>
            <a:pPr algn="ctr">
              <a:lnSpc>
                <a:spcPts val="4288"/>
              </a:lnSpc>
            </a:pPr>
            <a:r>
              <a:rPr lang="en-US" sz="4288" b="1">
                <a:solidFill>
                  <a:srgbClr val="FFFFFF"/>
                </a:solidFill>
                <a:latin typeface="Mont Bold"/>
                <a:ea typeface="Mont Bold"/>
                <a:cs typeface="Mont Bold"/>
                <a:sym typeface="Mont Bold"/>
              </a:rPr>
              <a:t>03</a:t>
            </a:r>
          </a:p>
        </p:txBody>
      </p:sp>
      <p:sp>
        <p:nvSpPr>
          <p:cNvPr id="25" name="TextBox 25"/>
          <p:cNvSpPr txBox="1"/>
          <p:nvPr/>
        </p:nvSpPr>
        <p:spPr>
          <a:xfrm>
            <a:off x="10814607" y="7399044"/>
            <a:ext cx="1159764" cy="714754"/>
          </a:xfrm>
          <a:prstGeom prst="rect">
            <a:avLst/>
          </a:prstGeom>
        </p:spPr>
        <p:txBody>
          <a:bodyPr lIns="0" tIns="0" rIns="0" bIns="0" rtlCol="0" anchor="t">
            <a:spAutoFit/>
          </a:bodyPr>
          <a:lstStyle/>
          <a:p>
            <a:pPr algn="ctr">
              <a:lnSpc>
                <a:spcPts val="4288"/>
              </a:lnSpc>
            </a:pPr>
            <a:r>
              <a:rPr lang="en-US" sz="4288" b="1">
                <a:solidFill>
                  <a:srgbClr val="FFFFFF"/>
                </a:solidFill>
                <a:latin typeface="Mont Bold"/>
                <a:ea typeface="Mont Bold"/>
                <a:cs typeface="Mont Bold"/>
                <a:sym typeface="Mont Bold"/>
              </a:rPr>
              <a:t>04</a:t>
            </a:r>
          </a:p>
        </p:txBody>
      </p:sp>
      <p:sp>
        <p:nvSpPr>
          <p:cNvPr id="26" name="TextBox 26"/>
          <p:cNvSpPr txBox="1"/>
          <p:nvPr/>
        </p:nvSpPr>
        <p:spPr>
          <a:xfrm>
            <a:off x="8375559" y="6714240"/>
            <a:ext cx="1159764" cy="714754"/>
          </a:xfrm>
          <a:prstGeom prst="rect">
            <a:avLst/>
          </a:prstGeom>
        </p:spPr>
        <p:txBody>
          <a:bodyPr lIns="0" tIns="0" rIns="0" bIns="0" rtlCol="0" anchor="t">
            <a:spAutoFit/>
          </a:bodyPr>
          <a:lstStyle/>
          <a:p>
            <a:pPr algn="ctr">
              <a:lnSpc>
                <a:spcPts val="4288"/>
              </a:lnSpc>
            </a:pPr>
            <a:r>
              <a:rPr lang="en-US" sz="4288" b="1">
                <a:solidFill>
                  <a:srgbClr val="FFFFFF"/>
                </a:solidFill>
                <a:latin typeface="Mont Bold"/>
                <a:ea typeface="Mont Bold"/>
                <a:cs typeface="Mont Bold"/>
                <a:sym typeface="Mont Bold"/>
              </a:rPr>
              <a:t>05</a:t>
            </a:r>
          </a:p>
        </p:txBody>
      </p:sp>
      <p:sp>
        <p:nvSpPr>
          <p:cNvPr id="27" name="TextBox 27"/>
          <p:cNvSpPr txBox="1"/>
          <p:nvPr/>
        </p:nvSpPr>
        <p:spPr>
          <a:xfrm>
            <a:off x="7764046" y="4263522"/>
            <a:ext cx="1159764" cy="714754"/>
          </a:xfrm>
          <a:prstGeom prst="rect">
            <a:avLst/>
          </a:prstGeom>
        </p:spPr>
        <p:txBody>
          <a:bodyPr lIns="0" tIns="0" rIns="0" bIns="0" rtlCol="0" anchor="t">
            <a:spAutoFit/>
          </a:bodyPr>
          <a:lstStyle/>
          <a:p>
            <a:pPr algn="ctr">
              <a:lnSpc>
                <a:spcPts val="4288"/>
              </a:lnSpc>
            </a:pPr>
            <a:r>
              <a:rPr lang="en-US" sz="4288" b="1">
                <a:solidFill>
                  <a:srgbClr val="FFFFFF"/>
                </a:solidFill>
                <a:latin typeface="Mont Bold"/>
                <a:ea typeface="Mont Bold"/>
                <a:cs typeface="Mont Bold"/>
                <a:sym typeface="Mont Bold"/>
              </a:rPr>
              <a:t>06</a:t>
            </a:r>
          </a:p>
        </p:txBody>
      </p:sp>
      <p:sp>
        <p:nvSpPr>
          <p:cNvPr id="28" name="TextBox 28"/>
          <p:cNvSpPr txBox="1"/>
          <p:nvPr/>
        </p:nvSpPr>
        <p:spPr>
          <a:xfrm>
            <a:off x="8655794" y="1098011"/>
            <a:ext cx="3793824" cy="1086663"/>
          </a:xfrm>
          <a:prstGeom prst="rect">
            <a:avLst/>
          </a:prstGeom>
        </p:spPr>
        <p:txBody>
          <a:bodyPr lIns="0" tIns="0" rIns="0" bIns="0" rtlCol="0" anchor="t">
            <a:spAutoFit/>
          </a:bodyPr>
          <a:lstStyle/>
          <a:p>
            <a:pPr algn="ctr">
              <a:lnSpc>
                <a:spcPts val="3962"/>
              </a:lnSpc>
            </a:pPr>
            <a:r>
              <a:rPr lang="en-US" sz="2830" b="1">
                <a:solidFill>
                  <a:srgbClr val="05908C"/>
                </a:solidFill>
                <a:latin typeface="Mont Bold"/>
                <a:ea typeface="Mont Bold"/>
                <a:cs typeface="Mont Bold"/>
                <a:sym typeface="Mont Bold"/>
              </a:rPr>
              <a:t>Background of IFP &amp; UIAA Tracer Study</a:t>
            </a:r>
          </a:p>
        </p:txBody>
      </p:sp>
      <p:sp>
        <p:nvSpPr>
          <p:cNvPr id="29" name="TextBox 29"/>
          <p:cNvSpPr txBox="1"/>
          <p:nvPr/>
        </p:nvSpPr>
        <p:spPr>
          <a:xfrm>
            <a:off x="13526131" y="2954364"/>
            <a:ext cx="3168324" cy="1326762"/>
          </a:xfrm>
          <a:prstGeom prst="rect">
            <a:avLst/>
          </a:prstGeom>
        </p:spPr>
        <p:txBody>
          <a:bodyPr lIns="0" tIns="0" rIns="0" bIns="0" rtlCol="0" anchor="t">
            <a:spAutoFit/>
          </a:bodyPr>
          <a:lstStyle/>
          <a:p>
            <a:pPr algn="ctr">
              <a:lnSpc>
                <a:spcPts val="4884"/>
              </a:lnSpc>
            </a:pPr>
            <a:r>
              <a:rPr lang="en-US" sz="3489" b="1">
                <a:solidFill>
                  <a:srgbClr val="F05776"/>
                </a:solidFill>
                <a:latin typeface="Mont Bold"/>
                <a:ea typeface="Mont Bold"/>
                <a:cs typeface="Mont Bold"/>
                <a:sym typeface="Mont Bold"/>
              </a:rPr>
              <a:t>Study Methodology</a:t>
            </a:r>
          </a:p>
        </p:txBody>
      </p:sp>
      <p:sp>
        <p:nvSpPr>
          <p:cNvPr id="30" name="TextBox 30"/>
          <p:cNvSpPr txBox="1"/>
          <p:nvPr/>
        </p:nvSpPr>
        <p:spPr>
          <a:xfrm>
            <a:off x="13229178" y="5390592"/>
            <a:ext cx="3145977" cy="2584546"/>
          </a:xfrm>
          <a:prstGeom prst="rect">
            <a:avLst/>
          </a:prstGeom>
        </p:spPr>
        <p:txBody>
          <a:bodyPr lIns="0" tIns="0" rIns="0" bIns="0" rtlCol="0" anchor="t">
            <a:spAutoFit/>
          </a:bodyPr>
          <a:lstStyle/>
          <a:p>
            <a:pPr algn="ctr">
              <a:lnSpc>
                <a:spcPts val="4924"/>
              </a:lnSpc>
            </a:pPr>
            <a:r>
              <a:rPr lang="en-US" sz="3517" b="1">
                <a:solidFill>
                  <a:srgbClr val="F7AA2A"/>
                </a:solidFill>
                <a:latin typeface="Mont Bold"/>
                <a:ea typeface="Mont Bold"/>
                <a:cs typeface="Mont Bold"/>
                <a:sym typeface="Mont Bold"/>
              </a:rPr>
              <a:t>Alumni Career Outcomes &amp; Impact</a:t>
            </a:r>
          </a:p>
        </p:txBody>
      </p:sp>
      <p:sp>
        <p:nvSpPr>
          <p:cNvPr id="31" name="TextBox 31"/>
          <p:cNvSpPr txBox="1"/>
          <p:nvPr/>
        </p:nvSpPr>
        <p:spPr>
          <a:xfrm>
            <a:off x="8107637" y="8521628"/>
            <a:ext cx="6573705" cy="992457"/>
          </a:xfrm>
          <a:prstGeom prst="rect">
            <a:avLst/>
          </a:prstGeom>
        </p:spPr>
        <p:txBody>
          <a:bodyPr lIns="0" tIns="0" rIns="0" bIns="0" rtlCol="0" anchor="t">
            <a:spAutoFit/>
          </a:bodyPr>
          <a:lstStyle/>
          <a:p>
            <a:pPr algn="ctr">
              <a:lnSpc>
                <a:spcPts val="3602"/>
              </a:lnSpc>
            </a:pPr>
            <a:r>
              <a:rPr lang="en-US" sz="2572" b="1">
                <a:solidFill>
                  <a:srgbClr val="05908C"/>
                </a:solidFill>
                <a:latin typeface="Mont Bold"/>
                <a:ea typeface="Mont Bold"/>
                <a:cs typeface="Mont Bold"/>
                <a:sym typeface="Mont Bold"/>
              </a:rPr>
              <a:t>Skills Development, Application and Development Contributions Outcomes</a:t>
            </a:r>
          </a:p>
        </p:txBody>
      </p:sp>
      <p:sp>
        <p:nvSpPr>
          <p:cNvPr id="32" name="TextBox 32"/>
          <p:cNvSpPr txBox="1"/>
          <p:nvPr/>
        </p:nvSpPr>
        <p:spPr>
          <a:xfrm>
            <a:off x="4218041" y="6079821"/>
            <a:ext cx="3546005" cy="1907392"/>
          </a:xfrm>
          <a:prstGeom prst="rect">
            <a:avLst/>
          </a:prstGeom>
        </p:spPr>
        <p:txBody>
          <a:bodyPr lIns="0" tIns="0" rIns="0" bIns="0" rtlCol="0" anchor="t">
            <a:spAutoFit/>
          </a:bodyPr>
          <a:lstStyle/>
          <a:p>
            <a:pPr algn="ctr">
              <a:lnSpc>
                <a:spcPts val="3602"/>
              </a:lnSpc>
            </a:pPr>
            <a:r>
              <a:rPr lang="en-US" sz="2572" b="1">
                <a:solidFill>
                  <a:srgbClr val="F05776"/>
                </a:solidFill>
                <a:latin typeface="Mont Bold"/>
                <a:ea typeface="Mont Bold"/>
                <a:cs typeface="Mont Bold"/>
                <a:sym typeface="Mont Bold"/>
              </a:rPr>
              <a:t>UIAA Engagement and Challenges, Recommendations &amp; Future Pathways</a:t>
            </a:r>
          </a:p>
        </p:txBody>
      </p:sp>
      <p:sp>
        <p:nvSpPr>
          <p:cNvPr id="33" name="TextBox 33"/>
          <p:cNvSpPr txBox="1"/>
          <p:nvPr/>
        </p:nvSpPr>
        <p:spPr>
          <a:xfrm>
            <a:off x="5061963" y="3565357"/>
            <a:ext cx="2538702" cy="1449925"/>
          </a:xfrm>
          <a:prstGeom prst="rect">
            <a:avLst/>
          </a:prstGeom>
        </p:spPr>
        <p:txBody>
          <a:bodyPr lIns="0" tIns="0" rIns="0" bIns="0" rtlCol="0" anchor="t">
            <a:spAutoFit/>
          </a:bodyPr>
          <a:lstStyle/>
          <a:p>
            <a:pPr algn="ctr">
              <a:lnSpc>
                <a:spcPts val="3602"/>
              </a:lnSpc>
            </a:pPr>
            <a:r>
              <a:rPr lang="en-US" sz="2572" b="1">
                <a:solidFill>
                  <a:srgbClr val="F7AA2A"/>
                </a:solidFill>
                <a:latin typeface="Mont Bold"/>
                <a:ea typeface="Mont Bold"/>
                <a:cs typeface="Mont Bold"/>
                <a:sym typeface="Mont Bold"/>
              </a:rPr>
              <a:t>Alumni Voices of Impact &amp; Documentary.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385077" y="1863341"/>
            <a:ext cx="5487191" cy="2259602"/>
          </a:xfrm>
          <a:prstGeom prst="rect">
            <a:avLst/>
          </a:prstGeom>
        </p:spPr>
        <p:txBody>
          <a:bodyPr lIns="0" tIns="0" rIns="0" bIns="0" rtlCol="0" anchor="t">
            <a:spAutoFit/>
          </a:bodyPr>
          <a:lstStyle/>
          <a:p>
            <a:pPr algn="ctr">
              <a:lnSpc>
                <a:spcPts val="5335"/>
              </a:lnSpc>
            </a:pPr>
            <a:r>
              <a:rPr lang="en-US" sz="5335" b="1" spc="106">
                <a:solidFill>
                  <a:srgbClr val="545454"/>
                </a:solidFill>
                <a:latin typeface="Mont Bold"/>
                <a:ea typeface="Mont Bold"/>
                <a:cs typeface="Mont Bold"/>
                <a:sym typeface="Mont Bold"/>
              </a:rPr>
              <a:t>INTRODUCTION </a:t>
            </a:r>
          </a:p>
          <a:p>
            <a:pPr algn="ctr">
              <a:lnSpc>
                <a:spcPts val="5335"/>
              </a:lnSpc>
            </a:pPr>
            <a:r>
              <a:rPr lang="en-US" sz="5335" b="1" spc="106">
                <a:solidFill>
                  <a:srgbClr val="545454"/>
                </a:solidFill>
                <a:latin typeface="Mont Bold"/>
                <a:ea typeface="Mont Bold"/>
                <a:cs typeface="Mont Bold"/>
                <a:sym typeface="Mont Bold"/>
              </a:rPr>
              <a:t>AND </a:t>
            </a:r>
          </a:p>
          <a:p>
            <a:pPr algn="ctr">
              <a:lnSpc>
                <a:spcPts val="5335"/>
              </a:lnSpc>
            </a:pPr>
            <a:r>
              <a:rPr lang="en-US" sz="5335" b="1" spc="106">
                <a:solidFill>
                  <a:srgbClr val="545454"/>
                </a:solidFill>
                <a:latin typeface="Mont Bold"/>
                <a:ea typeface="Mont Bold"/>
                <a:cs typeface="Mont Bold"/>
                <a:sym typeface="Mont Bold"/>
              </a:rPr>
              <a:t>BACKGROUND</a:t>
            </a:r>
          </a:p>
        </p:txBody>
      </p:sp>
      <p:sp>
        <p:nvSpPr>
          <p:cNvPr id="3" name="Freeform 3"/>
          <p:cNvSpPr/>
          <p:nvPr/>
        </p:nvSpPr>
        <p:spPr>
          <a:xfrm>
            <a:off x="0" y="8987950"/>
            <a:ext cx="2665639" cy="1163328"/>
          </a:xfrm>
          <a:custGeom>
            <a:avLst/>
            <a:gdLst/>
            <a:ahLst/>
            <a:cxnLst/>
            <a:rect l="l" t="t" r="r" b="b"/>
            <a:pathLst>
              <a:path w="2665639" h="1163328">
                <a:moveTo>
                  <a:pt x="0" y="0"/>
                </a:moveTo>
                <a:lnTo>
                  <a:pt x="2665639" y="0"/>
                </a:lnTo>
                <a:lnTo>
                  <a:pt x="2665639" y="1163328"/>
                </a:lnTo>
                <a:lnTo>
                  <a:pt x="0" y="1163328"/>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4" name="Group 4"/>
          <p:cNvGrpSpPr/>
          <p:nvPr/>
        </p:nvGrpSpPr>
        <p:grpSpPr>
          <a:xfrm>
            <a:off x="14715826" y="7962082"/>
            <a:ext cx="2156442" cy="1025869"/>
            <a:chOff x="0" y="0"/>
            <a:chExt cx="2875256" cy="1367825"/>
          </a:xfrm>
        </p:grpSpPr>
        <p:sp>
          <p:nvSpPr>
            <p:cNvPr id="5" name="Freeform 5"/>
            <p:cNvSpPr/>
            <p:nvPr/>
          </p:nvSpPr>
          <p:spPr>
            <a:xfrm>
              <a:off x="0" y="0"/>
              <a:ext cx="1299052" cy="1367825"/>
            </a:xfrm>
            <a:custGeom>
              <a:avLst/>
              <a:gdLst/>
              <a:ahLst/>
              <a:cxnLst/>
              <a:rect l="l" t="t" r="r" b="b"/>
              <a:pathLst>
                <a:path w="1299052" h="1367825">
                  <a:moveTo>
                    <a:pt x="0" y="0"/>
                  </a:moveTo>
                  <a:lnTo>
                    <a:pt x="1299052" y="0"/>
                  </a:lnTo>
                  <a:lnTo>
                    <a:pt x="1299052" y="1367825"/>
                  </a:lnTo>
                  <a:lnTo>
                    <a:pt x="0" y="1367825"/>
                  </a:lnTo>
                  <a:lnTo>
                    <a:pt x="0" y="0"/>
                  </a:lnTo>
                  <a:close/>
                </a:path>
              </a:pathLst>
            </a:custGeom>
            <a:blipFill>
              <a:blip r:embed="rId5"/>
              <a:stretch>
                <a:fillRect/>
              </a:stretch>
            </a:blipFill>
          </p:spPr>
        </p:sp>
        <p:sp>
          <p:nvSpPr>
            <p:cNvPr id="6" name="Freeform 6"/>
            <p:cNvSpPr/>
            <p:nvPr/>
          </p:nvSpPr>
          <p:spPr>
            <a:xfrm>
              <a:off x="1585185" y="5188"/>
              <a:ext cx="1290071" cy="1362637"/>
            </a:xfrm>
            <a:custGeom>
              <a:avLst/>
              <a:gdLst/>
              <a:ahLst/>
              <a:cxnLst/>
              <a:rect l="l" t="t" r="r" b="b"/>
              <a:pathLst>
                <a:path w="1290071" h="1362637">
                  <a:moveTo>
                    <a:pt x="0" y="0"/>
                  </a:moveTo>
                  <a:lnTo>
                    <a:pt x="1290071" y="0"/>
                  </a:lnTo>
                  <a:lnTo>
                    <a:pt x="1290071" y="1362637"/>
                  </a:lnTo>
                  <a:lnTo>
                    <a:pt x="0" y="1362637"/>
                  </a:lnTo>
                  <a:lnTo>
                    <a:pt x="0" y="0"/>
                  </a:lnTo>
                  <a:close/>
                </a:path>
              </a:pathLst>
            </a:custGeom>
            <a:blipFill>
              <a:blip r:embed="rId6"/>
              <a:stretch>
                <a:fillRect/>
              </a:stretch>
            </a:blipFill>
          </p:spPr>
        </p:sp>
      </p:grpSp>
      <p:grpSp>
        <p:nvGrpSpPr>
          <p:cNvPr id="7" name="Group 7"/>
          <p:cNvGrpSpPr/>
          <p:nvPr/>
        </p:nvGrpSpPr>
        <p:grpSpPr>
          <a:xfrm>
            <a:off x="1028700" y="1416675"/>
            <a:ext cx="10060235" cy="7453650"/>
            <a:chOff x="0" y="0"/>
            <a:chExt cx="13413647" cy="9938200"/>
          </a:xfrm>
        </p:grpSpPr>
        <p:sp>
          <p:nvSpPr>
            <p:cNvPr id="8" name="Freeform 8"/>
            <p:cNvSpPr/>
            <p:nvPr/>
          </p:nvSpPr>
          <p:spPr>
            <a:xfrm>
              <a:off x="0" y="0"/>
              <a:ext cx="12782251" cy="9938200"/>
            </a:xfrm>
            <a:custGeom>
              <a:avLst/>
              <a:gdLst/>
              <a:ahLst/>
              <a:cxnLst/>
              <a:rect l="l" t="t" r="r" b="b"/>
              <a:pathLst>
                <a:path w="12782251" h="9938200">
                  <a:moveTo>
                    <a:pt x="0" y="0"/>
                  </a:moveTo>
                  <a:lnTo>
                    <a:pt x="12782251" y="0"/>
                  </a:lnTo>
                  <a:lnTo>
                    <a:pt x="12782251" y="9938200"/>
                  </a:lnTo>
                  <a:lnTo>
                    <a:pt x="0" y="99382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TextBox 9"/>
            <p:cNvSpPr txBox="1"/>
            <p:nvPr/>
          </p:nvSpPr>
          <p:spPr>
            <a:xfrm>
              <a:off x="1273831" y="529009"/>
              <a:ext cx="3413588" cy="1101744"/>
            </a:xfrm>
            <a:prstGeom prst="rect">
              <a:avLst/>
            </a:prstGeom>
          </p:spPr>
          <p:txBody>
            <a:bodyPr lIns="0" tIns="0" rIns="0" bIns="0" rtlCol="0" anchor="t">
              <a:spAutoFit/>
            </a:bodyPr>
            <a:lstStyle/>
            <a:p>
              <a:pPr algn="ctr">
                <a:lnSpc>
                  <a:spcPts val="5042"/>
                </a:lnSpc>
              </a:pPr>
              <a:r>
                <a:rPr lang="en-US" sz="5042" b="1">
                  <a:solidFill>
                    <a:srgbClr val="FFFFFF"/>
                  </a:solidFill>
                  <a:latin typeface="Mont Bold"/>
                  <a:ea typeface="Mont Bold"/>
                  <a:cs typeface="Mont Bold"/>
                  <a:sym typeface="Mont Bold"/>
                </a:rPr>
                <a:t>1974</a:t>
              </a:r>
            </a:p>
          </p:txBody>
        </p:sp>
        <p:sp>
          <p:nvSpPr>
            <p:cNvPr id="10" name="TextBox 10"/>
            <p:cNvSpPr txBox="1"/>
            <p:nvPr/>
          </p:nvSpPr>
          <p:spPr>
            <a:xfrm>
              <a:off x="3674221" y="3074409"/>
              <a:ext cx="3413588" cy="1101744"/>
            </a:xfrm>
            <a:prstGeom prst="rect">
              <a:avLst/>
            </a:prstGeom>
          </p:spPr>
          <p:txBody>
            <a:bodyPr lIns="0" tIns="0" rIns="0" bIns="0" rtlCol="0" anchor="t">
              <a:spAutoFit/>
            </a:bodyPr>
            <a:lstStyle/>
            <a:p>
              <a:pPr algn="ctr">
                <a:lnSpc>
                  <a:spcPts val="5042"/>
                </a:lnSpc>
              </a:pPr>
              <a:r>
                <a:rPr lang="en-US" sz="5042" b="1">
                  <a:solidFill>
                    <a:srgbClr val="FFFFFF"/>
                  </a:solidFill>
                  <a:latin typeface="Mont Bold"/>
                  <a:ea typeface="Mont Bold"/>
                  <a:cs typeface="Mont Bold"/>
                  <a:sym typeface="Mont Bold"/>
                </a:rPr>
                <a:t>1994</a:t>
              </a:r>
            </a:p>
          </p:txBody>
        </p:sp>
        <p:sp>
          <p:nvSpPr>
            <p:cNvPr id="11" name="TextBox 11"/>
            <p:cNvSpPr txBox="1"/>
            <p:nvPr/>
          </p:nvSpPr>
          <p:spPr>
            <a:xfrm>
              <a:off x="5937393" y="5619808"/>
              <a:ext cx="3413588" cy="1101744"/>
            </a:xfrm>
            <a:prstGeom prst="rect">
              <a:avLst/>
            </a:prstGeom>
          </p:spPr>
          <p:txBody>
            <a:bodyPr lIns="0" tIns="0" rIns="0" bIns="0" rtlCol="0" anchor="t">
              <a:spAutoFit/>
            </a:bodyPr>
            <a:lstStyle/>
            <a:p>
              <a:pPr algn="ctr">
                <a:lnSpc>
                  <a:spcPts val="5042"/>
                </a:lnSpc>
              </a:pPr>
              <a:r>
                <a:rPr lang="en-US" sz="5042" b="1">
                  <a:solidFill>
                    <a:srgbClr val="FFFFFF"/>
                  </a:solidFill>
                  <a:latin typeface="Mont Bold"/>
                  <a:ea typeface="Mont Bold"/>
                  <a:cs typeface="Mont Bold"/>
                  <a:sym typeface="Mont Bold"/>
                </a:rPr>
                <a:t>2012</a:t>
              </a:r>
            </a:p>
          </p:txBody>
        </p:sp>
        <p:sp>
          <p:nvSpPr>
            <p:cNvPr id="12" name="TextBox 12"/>
            <p:cNvSpPr txBox="1"/>
            <p:nvPr/>
          </p:nvSpPr>
          <p:spPr>
            <a:xfrm>
              <a:off x="8282896" y="8213250"/>
              <a:ext cx="3413588" cy="1101744"/>
            </a:xfrm>
            <a:prstGeom prst="rect">
              <a:avLst/>
            </a:prstGeom>
          </p:spPr>
          <p:txBody>
            <a:bodyPr lIns="0" tIns="0" rIns="0" bIns="0" rtlCol="0" anchor="t">
              <a:spAutoFit/>
            </a:bodyPr>
            <a:lstStyle/>
            <a:p>
              <a:pPr algn="ctr">
                <a:lnSpc>
                  <a:spcPts val="5042"/>
                </a:lnSpc>
              </a:pPr>
              <a:r>
                <a:rPr lang="en-US" sz="5042" b="1">
                  <a:solidFill>
                    <a:srgbClr val="FFFFFF"/>
                  </a:solidFill>
                  <a:latin typeface="Mont Bold"/>
                  <a:ea typeface="Mont Bold"/>
                  <a:cs typeface="Mont Bold"/>
                  <a:sym typeface="Mont Bold"/>
                </a:rPr>
                <a:t>2025</a:t>
              </a:r>
            </a:p>
          </p:txBody>
        </p:sp>
        <p:sp>
          <p:nvSpPr>
            <p:cNvPr id="13" name="TextBox 13"/>
            <p:cNvSpPr txBox="1"/>
            <p:nvPr/>
          </p:nvSpPr>
          <p:spPr>
            <a:xfrm>
              <a:off x="5937393" y="385660"/>
              <a:ext cx="4052297" cy="1417017"/>
            </a:xfrm>
            <a:prstGeom prst="rect">
              <a:avLst/>
            </a:prstGeom>
          </p:spPr>
          <p:txBody>
            <a:bodyPr lIns="0" tIns="0" rIns="0" bIns="0" rtlCol="0" anchor="t">
              <a:spAutoFit/>
            </a:bodyPr>
            <a:lstStyle/>
            <a:p>
              <a:pPr algn="l">
                <a:lnSpc>
                  <a:spcPts val="3658"/>
                </a:lnSpc>
              </a:pPr>
              <a:r>
                <a:rPr lang="en-US" sz="3658">
                  <a:solidFill>
                    <a:srgbClr val="545454"/>
                  </a:solidFill>
                  <a:latin typeface="Mont"/>
                  <a:ea typeface="Mont"/>
                  <a:cs typeface="Mont"/>
                  <a:sym typeface="Mont"/>
                </a:rPr>
                <a:t>IFP Globally launched </a:t>
              </a:r>
            </a:p>
          </p:txBody>
        </p:sp>
        <p:sp>
          <p:nvSpPr>
            <p:cNvPr id="14" name="TextBox 14"/>
            <p:cNvSpPr txBox="1"/>
            <p:nvPr/>
          </p:nvSpPr>
          <p:spPr>
            <a:xfrm>
              <a:off x="8282896" y="2821852"/>
              <a:ext cx="5130750" cy="1689292"/>
            </a:xfrm>
            <a:prstGeom prst="rect">
              <a:avLst/>
            </a:prstGeom>
          </p:spPr>
          <p:txBody>
            <a:bodyPr lIns="0" tIns="0" rIns="0" bIns="0" rtlCol="0" anchor="t">
              <a:spAutoFit/>
            </a:bodyPr>
            <a:lstStyle/>
            <a:p>
              <a:pPr algn="l">
                <a:lnSpc>
                  <a:spcPts val="3036"/>
                </a:lnSpc>
              </a:pPr>
              <a:r>
                <a:rPr lang="en-US" sz="3036">
                  <a:solidFill>
                    <a:srgbClr val="545454"/>
                  </a:solidFill>
                  <a:latin typeface="Mont"/>
                  <a:ea typeface="Mont"/>
                  <a:cs typeface="Mont"/>
                  <a:sym typeface="Mont"/>
                </a:rPr>
                <a:t>IFP becomes cornerstone to IAD work in Uganda</a:t>
              </a:r>
            </a:p>
          </p:txBody>
        </p:sp>
        <p:sp>
          <p:nvSpPr>
            <p:cNvPr id="15" name="TextBox 15"/>
            <p:cNvSpPr txBox="1"/>
            <p:nvPr/>
          </p:nvSpPr>
          <p:spPr>
            <a:xfrm>
              <a:off x="663745" y="5485833"/>
              <a:ext cx="4273759" cy="1398270"/>
            </a:xfrm>
            <a:prstGeom prst="rect">
              <a:avLst/>
            </a:prstGeom>
          </p:spPr>
          <p:txBody>
            <a:bodyPr lIns="0" tIns="0" rIns="0" bIns="0" rtlCol="0" anchor="t">
              <a:spAutoFit/>
            </a:bodyPr>
            <a:lstStyle/>
            <a:p>
              <a:pPr algn="r">
                <a:lnSpc>
                  <a:spcPts val="3600"/>
                </a:lnSpc>
              </a:pPr>
              <a:r>
                <a:rPr lang="en-US" sz="3600">
                  <a:solidFill>
                    <a:srgbClr val="545454"/>
                  </a:solidFill>
                  <a:latin typeface="Mont"/>
                  <a:ea typeface="Mont"/>
                  <a:cs typeface="Mont"/>
                  <a:sym typeface="Mont"/>
                </a:rPr>
                <a:t>UIAA </a:t>
              </a:r>
            </a:p>
            <a:p>
              <a:pPr algn="r">
                <a:lnSpc>
                  <a:spcPts val="3600"/>
                </a:lnSpc>
              </a:pPr>
              <a:r>
                <a:rPr lang="en-US" sz="3600">
                  <a:solidFill>
                    <a:srgbClr val="545454"/>
                  </a:solidFill>
                  <a:latin typeface="Mont"/>
                  <a:ea typeface="Mont"/>
                  <a:cs typeface="Mont"/>
                  <a:sym typeface="Mont"/>
                </a:rPr>
                <a:t>founded </a:t>
              </a:r>
            </a:p>
          </p:txBody>
        </p:sp>
        <p:sp>
          <p:nvSpPr>
            <p:cNvPr id="16" name="TextBox 16"/>
            <p:cNvSpPr txBox="1"/>
            <p:nvPr/>
          </p:nvSpPr>
          <p:spPr>
            <a:xfrm>
              <a:off x="2182586" y="7774475"/>
              <a:ext cx="4891798" cy="2007870"/>
            </a:xfrm>
            <a:prstGeom prst="rect">
              <a:avLst/>
            </a:prstGeom>
          </p:spPr>
          <p:txBody>
            <a:bodyPr lIns="0" tIns="0" rIns="0" bIns="0" rtlCol="0" anchor="t">
              <a:spAutoFit/>
            </a:bodyPr>
            <a:lstStyle/>
            <a:p>
              <a:pPr algn="r">
                <a:lnSpc>
                  <a:spcPts val="3600"/>
                </a:lnSpc>
              </a:pPr>
              <a:r>
                <a:rPr lang="en-US" sz="3600">
                  <a:solidFill>
                    <a:srgbClr val="545454"/>
                  </a:solidFill>
                  <a:latin typeface="Mont"/>
                  <a:ea typeface="Mont"/>
                  <a:cs typeface="Mont"/>
                  <a:sym typeface="Mont"/>
                </a:rPr>
                <a:t>Tracer Study was launched in January</a:t>
              </a:r>
            </a:p>
          </p:txBody>
        </p:sp>
      </p:grpSp>
      <p:sp>
        <p:nvSpPr>
          <p:cNvPr id="17" name="TextBox 17"/>
          <p:cNvSpPr txBox="1"/>
          <p:nvPr/>
        </p:nvSpPr>
        <p:spPr>
          <a:xfrm>
            <a:off x="11211811" y="4257015"/>
            <a:ext cx="5833723" cy="2111375"/>
          </a:xfrm>
          <a:prstGeom prst="rect">
            <a:avLst/>
          </a:prstGeom>
        </p:spPr>
        <p:txBody>
          <a:bodyPr lIns="0" tIns="0" rIns="0" bIns="0" rtlCol="0" anchor="t">
            <a:spAutoFit/>
          </a:bodyPr>
          <a:lstStyle/>
          <a:p>
            <a:pPr algn="ctr">
              <a:lnSpc>
                <a:spcPts val="5199"/>
              </a:lnSpc>
            </a:pPr>
            <a:r>
              <a:rPr lang="en-US" sz="3999">
                <a:solidFill>
                  <a:srgbClr val="05908C"/>
                </a:solidFill>
                <a:latin typeface="Mont"/>
                <a:ea typeface="Mont"/>
                <a:cs typeface="Mont"/>
                <a:sym typeface="Mont"/>
              </a:rPr>
              <a:t>The IFP Journey: From Global Impact to Local Leadership!</a:t>
            </a:r>
          </a:p>
        </p:txBody>
      </p:sp>
      <p:grpSp>
        <p:nvGrpSpPr>
          <p:cNvPr id="18" name="Group 18"/>
          <p:cNvGrpSpPr/>
          <p:nvPr/>
        </p:nvGrpSpPr>
        <p:grpSpPr>
          <a:xfrm>
            <a:off x="-134711" y="10042914"/>
            <a:ext cx="18543760" cy="244086"/>
            <a:chOff x="0" y="0"/>
            <a:chExt cx="4883953" cy="64286"/>
          </a:xfrm>
        </p:grpSpPr>
        <p:sp>
          <p:nvSpPr>
            <p:cNvPr id="19" name="Freeform 19"/>
            <p:cNvSpPr/>
            <p:nvPr/>
          </p:nvSpPr>
          <p:spPr>
            <a:xfrm>
              <a:off x="0" y="0"/>
              <a:ext cx="4883953" cy="64286"/>
            </a:xfrm>
            <a:custGeom>
              <a:avLst/>
              <a:gdLst/>
              <a:ahLst/>
              <a:cxnLst/>
              <a:rect l="l" t="t" r="r" b="b"/>
              <a:pathLst>
                <a:path w="4883953" h="64286">
                  <a:moveTo>
                    <a:pt x="0" y="0"/>
                  </a:moveTo>
                  <a:lnTo>
                    <a:pt x="4883953" y="0"/>
                  </a:lnTo>
                  <a:lnTo>
                    <a:pt x="4883953" y="64286"/>
                  </a:lnTo>
                  <a:lnTo>
                    <a:pt x="0" y="64286"/>
                  </a:lnTo>
                  <a:close/>
                </a:path>
              </a:pathLst>
            </a:custGeom>
            <a:solidFill>
              <a:srgbClr val="05908C"/>
            </a:solidFill>
          </p:spPr>
        </p:sp>
        <p:sp>
          <p:nvSpPr>
            <p:cNvPr id="20" name="TextBox 20"/>
            <p:cNvSpPr txBox="1"/>
            <p:nvPr/>
          </p:nvSpPr>
          <p:spPr>
            <a:xfrm>
              <a:off x="0" y="-38100"/>
              <a:ext cx="4883953" cy="102386"/>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4550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0" name="Freeform 10"/>
          <p:cNvSpPr/>
          <p:nvPr/>
        </p:nvSpPr>
        <p:spPr>
          <a:xfrm flipH="1">
            <a:off x="15383665" y="1028700"/>
            <a:ext cx="1875635" cy="818557"/>
          </a:xfrm>
          <a:custGeom>
            <a:avLst/>
            <a:gdLst/>
            <a:ahLst/>
            <a:cxnLst/>
            <a:rect l="l" t="t" r="r" b="b"/>
            <a:pathLst>
              <a:path w="1875635" h="818557">
                <a:moveTo>
                  <a:pt x="1875635" y="0"/>
                </a:moveTo>
                <a:lnTo>
                  <a:pt x="0" y="0"/>
                </a:lnTo>
                <a:lnTo>
                  <a:pt x="0" y="818557"/>
                </a:lnTo>
                <a:lnTo>
                  <a:pt x="1875635" y="818557"/>
                </a:lnTo>
                <a:lnTo>
                  <a:pt x="1875635"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11" name="Group 11"/>
          <p:cNvGrpSpPr/>
          <p:nvPr/>
        </p:nvGrpSpPr>
        <p:grpSpPr>
          <a:xfrm>
            <a:off x="-134711" y="0"/>
            <a:ext cx="7041659" cy="10495189"/>
            <a:chOff x="0" y="0"/>
            <a:chExt cx="1854593" cy="2764165"/>
          </a:xfrm>
        </p:grpSpPr>
        <p:sp>
          <p:nvSpPr>
            <p:cNvPr id="12" name="Freeform 12"/>
            <p:cNvSpPr/>
            <p:nvPr/>
          </p:nvSpPr>
          <p:spPr>
            <a:xfrm>
              <a:off x="0" y="0"/>
              <a:ext cx="1854593" cy="2764165"/>
            </a:xfrm>
            <a:custGeom>
              <a:avLst/>
              <a:gdLst/>
              <a:ahLst/>
              <a:cxnLst/>
              <a:rect l="l" t="t" r="r" b="b"/>
              <a:pathLst>
                <a:path w="1854593" h="2764165">
                  <a:moveTo>
                    <a:pt x="0" y="0"/>
                  </a:moveTo>
                  <a:lnTo>
                    <a:pt x="1854593" y="0"/>
                  </a:lnTo>
                  <a:lnTo>
                    <a:pt x="1854593" y="2764165"/>
                  </a:lnTo>
                  <a:lnTo>
                    <a:pt x="0" y="2764165"/>
                  </a:lnTo>
                  <a:close/>
                </a:path>
              </a:pathLst>
            </a:custGeom>
            <a:solidFill>
              <a:srgbClr val="05908C"/>
            </a:solidFill>
          </p:spPr>
        </p:sp>
        <p:sp>
          <p:nvSpPr>
            <p:cNvPr id="13" name="TextBox 13"/>
            <p:cNvSpPr txBox="1"/>
            <p:nvPr/>
          </p:nvSpPr>
          <p:spPr>
            <a:xfrm>
              <a:off x="0" y="-38100"/>
              <a:ext cx="1854593" cy="2802265"/>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1028700" y="1489585"/>
            <a:ext cx="6056656" cy="1781175"/>
          </a:xfrm>
          <a:prstGeom prst="rect">
            <a:avLst/>
          </a:prstGeom>
        </p:spPr>
        <p:txBody>
          <a:bodyPr lIns="0" tIns="0" rIns="0" bIns="0" rtlCol="0" anchor="t">
            <a:spAutoFit/>
          </a:bodyPr>
          <a:lstStyle/>
          <a:p>
            <a:pPr algn="l">
              <a:lnSpc>
                <a:spcPts val="6000"/>
              </a:lnSpc>
            </a:pPr>
            <a:r>
              <a:rPr lang="en-US" sz="6000" b="1" spc="120">
                <a:solidFill>
                  <a:srgbClr val="FFFFFF"/>
                </a:solidFill>
                <a:latin typeface="Mont Bold"/>
                <a:ea typeface="Mont Bold"/>
                <a:cs typeface="Mont Bold"/>
                <a:sym typeface="Mont Bold"/>
              </a:rPr>
              <a:t>IFP FELLOWS TO-DATE</a:t>
            </a:r>
          </a:p>
        </p:txBody>
      </p:sp>
      <p:sp>
        <p:nvSpPr>
          <p:cNvPr id="15" name="TextBox 15"/>
          <p:cNvSpPr txBox="1"/>
          <p:nvPr/>
        </p:nvSpPr>
        <p:spPr>
          <a:xfrm>
            <a:off x="1028700" y="3286735"/>
            <a:ext cx="5597173" cy="5305425"/>
          </a:xfrm>
          <a:prstGeom prst="rect">
            <a:avLst/>
          </a:prstGeom>
        </p:spPr>
        <p:txBody>
          <a:bodyPr lIns="0" tIns="0" rIns="0" bIns="0" rtlCol="0" anchor="t">
            <a:spAutoFit/>
          </a:bodyPr>
          <a:lstStyle/>
          <a:p>
            <a:pPr algn="l">
              <a:lnSpc>
                <a:spcPts val="8400"/>
              </a:lnSpc>
            </a:pPr>
            <a:r>
              <a:rPr lang="en-US" sz="6000" dirty="0">
                <a:solidFill>
                  <a:srgbClr val="FFFFFF"/>
                </a:solidFill>
                <a:latin typeface="Open Sauce"/>
                <a:ea typeface="Open Sauce"/>
                <a:cs typeface="Open Sauce"/>
                <a:sym typeface="Open Sauce"/>
              </a:rPr>
              <a:t>380 Fellows (207 males, 173 females) from Uganda &amp; Rwanda</a:t>
            </a:r>
          </a:p>
        </p:txBody>
      </p:sp>
      <p:sp>
        <p:nvSpPr>
          <p:cNvPr id="16" name="TextBox 16"/>
          <p:cNvSpPr txBox="1"/>
          <p:nvPr/>
        </p:nvSpPr>
        <p:spPr>
          <a:xfrm>
            <a:off x="14076306" y="3324835"/>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01</a:t>
            </a:r>
          </a:p>
        </p:txBody>
      </p:sp>
      <p:sp>
        <p:nvSpPr>
          <p:cNvPr id="17" name="TextBox 17"/>
          <p:cNvSpPr txBox="1"/>
          <p:nvPr/>
        </p:nvSpPr>
        <p:spPr>
          <a:xfrm>
            <a:off x="13440852" y="6816428"/>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02</a:t>
            </a:r>
          </a:p>
        </p:txBody>
      </p:sp>
      <p:sp>
        <p:nvSpPr>
          <p:cNvPr id="18" name="TextBox 18"/>
          <p:cNvSpPr txBox="1"/>
          <p:nvPr/>
        </p:nvSpPr>
        <p:spPr>
          <a:xfrm>
            <a:off x="10029542" y="6034879"/>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03</a:t>
            </a:r>
          </a:p>
        </p:txBody>
      </p:sp>
      <p:sp>
        <p:nvSpPr>
          <p:cNvPr id="19" name="TextBox 19"/>
          <p:cNvSpPr txBox="1"/>
          <p:nvPr/>
        </p:nvSpPr>
        <p:spPr>
          <a:xfrm>
            <a:off x="10705675" y="2569185"/>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04</a:t>
            </a:r>
          </a:p>
        </p:txBody>
      </p:sp>
      <p:sp>
        <p:nvSpPr>
          <p:cNvPr id="20" name="Freeform 20"/>
          <p:cNvSpPr/>
          <p:nvPr/>
        </p:nvSpPr>
        <p:spPr>
          <a:xfrm>
            <a:off x="16834769" y="9483665"/>
            <a:ext cx="2317798" cy="1011524"/>
          </a:xfrm>
          <a:custGeom>
            <a:avLst/>
            <a:gdLst/>
            <a:ahLst/>
            <a:cxnLst/>
            <a:rect l="l" t="t" r="r" b="b"/>
            <a:pathLst>
              <a:path w="2317798" h="1011524">
                <a:moveTo>
                  <a:pt x="0" y="0"/>
                </a:moveTo>
                <a:lnTo>
                  <a:pt x="2317798" y="0"/>
                </a:lnTo>
                <a:lnTo>
                  <a:pt x="2317798" y="1011524"/>
                </a:lnTo>
                <a:lnTo>
                  <a:pt x="0" y="1011524"/>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21" name="Group 21"/>
          <p:cNvGrpSpPr/>
          <p:nvPr/>
        </p:nvGrpSpPr>
        <p:grpSpPr>
          <a:xfrm rot="-2700000">
            <a:off x="15322801" y="9246963"/>
            <a:ext cx="7415398" cy="3565095"/>
            <a:chOff x="0" y="0"/>
            <a:chExt cx="660400" cy="317500"/>
          </a:xfrm>
        </p:grpSpPr>
        <p:sp>
          <p:nvSpPr>
            <p:cNvPr id="22" name="Freeform 22"/>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sp>
        <p:sp>
          <p:nvSpPr>
            <p:cNvPr id="23" name="TextBox 23"/>
            <p:cNvSpPr txBox="1"/>
            <p:nvPr/>
          </p:nvSpPr>
          <p:spPr>
            <a:xfrm>
              <a:off x="0" y="155575"/>
              <a:ext cx="660400" cy="161925"/>
            </a:xfrm>
            <a:prstGeom prst="rect">
              <a:avLst/>
            </a:prstGeom>
          </p:spPr>
          <p:txBody>
            <a:bodyPr lIns="50800" tIns="50800" rIns="50800" bIns="50800" rtlCol="0" anchor="ctr"/>
            <a:lstStyle/>
            <a:p>
              <a:pPr algn="ctr">
                <a:lnSpc>
                  <a:spcPts val="2553"/>
                </a:lnSpc>
              </a:pPr>
              <a:endParaRPr/>
            </a:p>
          </p:txBody>
        </p:sp>
      </p:grpSp>
      <p:pic>
        <p:nvPicPr>
          <p:cNvPr id="24" name="Picture 24"/>
          <p:cNvPicPr>
            <a:picLocks noChangeAspect="1"/>
          </p:cNvPicPr>
          <p:nvPr/>
        </p:nvPicPr>
        <p:blipFill>
          <a:blip r:embed="rId5"/>
          <a:stretch>
            <a:fillRect/>
          </a:stretch>
        </p:blipFill>
        <p:spPr>
          <a:xfrm>
            <a:off x="6091740" y="-363908"/>
            <a:ext cx="12182792" cy="10948646"/>
          </a:xfrm>
          <a:prstGeom prst="rect">
            <a:avLst/>
          </a:prstGeom>
        </p:spPr>
      </p:pic>
      <p:grpSp>
        <p:nvGrpSpPr>
          <p:cNvPr id="26" name="Group 14">
            <a:extLst>
              <a:ext uri="{FF2B5EF4-FFF2-40B4-BE49-F238E27FC236}">
                <a16:creationId xmlns:a16="http://schemas.microsoft.com/office/drawing/2014/main" id="{36734D62-7A25-E7FE-49A9-5CAE9C4A7C16}"/>
              </a:ext>
            </a:extLst>
          </p:cNvPr>
          <p:cNvGrpSpPr/>
          <p:nvPr/>
        </p:nvGrpSpPr>
        <p:grpSpPr>
          <a:xfrm>
            <a:off x="99634" y="8075947"/>
            <a:ext cx="980373" cy="2107218"/>
            <a:chOff x="0" y="0"/>
            <a:chExt cx="1307163" cy="2809625"/>
          </a:xfrm>
        </p:grpSpPr>
        <p:sp>
          <p:nvSpPr>
            <p:cNvPr id="27" name="Freeform 15">
              <a:extLst>
                <a:ext uri="{FF2B5EF4-FFF2-40B4-BE49-F238E27FC236}">
                  <a16:creationId xmlns:a16="http://schemas.microsoft.com/office/drawing/2014/main" id="{867C61DF-D9E5-8097-2973-D669CB56E771}"/>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6"/>
              <a:stretch>
                <a:fillRect/>
              </a:stretch>
            </a:blipFill>
          </p:spPr>
        </p:sp>
        <p:sp>
          <p:nvSpPr>
            <p:cNvPr id="28" name="Freeform 16">
              <a:extLst>
                <a:ext uri="{FF2B5EF4-FFF2-40B4-BE49-F238E27FC236}">
                  <a16:creationId xmlns:a16="http://schemas.microsoft.com/office/drawing/2014/main" id="{034A30FF-AA57-0370-3528-53BBDC1ABA19}"/>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7"/>
              <a:stretch>
                <a:fillRect/>
              </a:stretch>
            </a:blipFill>
          </p:spPr>
        </p:sp>
      </p:grpSp>
      <p:sp>
        <p:nvSpPr>
          <p:cNvPr id="25" name="Text Placeholder 18">
            <a:extLst>
              <a:ext uri="{FF2B5EF4-FFF2-40B4-BE49-F238E27FC236}">
                <a16:creationId xmlns:a16="http://schemas.microsoft.com/office/drawing/2014/main" id="{1FCB43C7-48F6-D7B3-3329-0048B3F18BA1}"/>
              </a:ext>
            </a:extLst>
          </p:cNvPr>
          <p:cNvSpPr txBox="1">
            <a:spLocks/>
          </p:cNvSpPr>
          <p:nvPr/>
        </p:nvSpPr>
        <p:spPr>
          <a:xfrm rot="16200000">
            <a:off x="3640000" y="4459758"/>
            <a:ext cx="7554389" cy="710411"/>
          </a:xfrm>
          <a:prstGeom prst="rect">
            <a:avLst/>
          </a:prstGeom>
          <a:solidFill>
            <a:schemeClr val="bg1"/>
          </a:solidFill>
        </p:spPr>
        <p:txBody>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buNone/>
            </a:pPr>
            <a:r>
              <a:rPr lang="en-US" sz="3500" dirty="0">
                <a:latin typeface="Open Sauce" panose="020B0604020202020204" charset="0"/>
              </a:rPr>
              <a:t>IFP Fellows 1994-2024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4550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0" name="Freeform 10"/>
          <p:cNvSpPr/>
          <p:nvPr/>
        </p:nvSpPr>
        <p:spPr>
          <a:xfrm flipH="1">
            <a:off x="15383665" y="1028700"/>
            <a:ext cx="1875635" cy="818557"/>
          </a:xfrm>
          <a:custGeom>
            <a:avLst/>
            <a:gdLst/>
            <a:ahLst/>
            <a:cxnLst/>
            <a:rect l="l" t="t" r="r" b="b"/>
            <a:pathLst>
              <a:path w="1875635" h="818557">
                <a:moveTo>
                  <a:pt x="1875635" y="0"/>
                </a:moveTo>
                <a:lnTo>
                  <a:pt x="0" y="0"/>
                </a:lnTo>
                <a:lnTo>
                  <a:pt x="0" y="818557"/>
                </a:lnTo>
                <a:lnTo>
                  <a:pt x="1875635" y="818557"/>
                </a:lnTo>
                <a:lnTo>
                  <a:pt x="1875635"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11" name="Group 11"/>
          <p:cNvGrpSpPr/>
          <p:nvPr/>
        </p:nvGrpSpPr>
        <p:grpSpPr>
          <a:xfrm>
            <a:off x="0" y="0"/>
            <a:ext cx="18288000" cy="5143500"/>
            <a:chOff x="0" y="0"/>
            <a:chExt cx="4816593" cy="1354667"/>
          </a:xfrm>
        </p:grpSpPr>
        <p:sp>
          <p:nvSpPr>
            <p:cNvPr id="12" name="Freeform 12"/>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FFFFFF"/>
            </a:solidFill>
          </p:spPr>
        </p:sp>
        <p:sp>
          <p:nvSpPr>
            <p:cNvPr id="13" name="TextBox 13"/>
            <p:cNvSpPr txBox="1"/>
            <p:nvPr/>
          </p:nvSpPr>
          <p:spPr>
            <a:xfrm>
              <a:off x="0" y="-38100"/>
              <a:ext cx="4816593" cy="1392767"/>
            </a:xfrm>
            <a:prstGeom prst="rect">
              <a:avLst/>
            </a:prstGeom>
          </p:spPr>
          <p:txBody>
            <a:bodyPr lIns="50800" tIns="50800" rIns="50800" bIns="50800" rtlCol="0" anchor="ctr"/>
            <a:lstStyle/>
            <a:p>
              <a:pPr algn="ctr">
                <a:lnSpc>
                  <a:spcPts val="2659"/>
                </a:lnSpc>
              </a:pPr>
              <a:endParaRPr/>
            </a:p>
          </p:txBody>
        </p:sp>
      </p:grpSp>
      <p:sp>
        <p:nvSpPr>
          <p:cNvPr id="14" name="Freeform 14"/>
          <p:cNvSpPr/>
          <p:nvPr/>
        </p:nvSpPr>
        <p:spPr>
          <a:xfrm>
            <a:off x="6741844" y="4365774"/>
            <a:ext cx="4457119" cy="5606439"/>
          </a:xfrm>
          <a:custGeom>
            <a:avLst/>
            <a:gdLst/>
            <a:ahLst/>
            <a:cxnLst/>
            <a:rect l="l" t="t" r="r" b="b"/>
            <a:pathLst>
              <a:path w="4457119" h="5606439">
                <a:moveTo>
                  <a:pt x="0" y="0"/>
                </a:moveTo>
                <a:lnTo>
                  <a:pt x="4457120" y="0"/>
                </a:lnTo>
                <a:lnTo>
                  <a:pt x="4457120" y="5606440"/>
                </a:lnTo>
                <a:lnTo>
                  <a:pt x="0" y="5606440"/>
                </a:lnTo>
                <a:lnTo>
                  <a:pt x="0" y="0"/>
                </a:lnTo>
                <a:close/>
              </a:path>
            </a:pathLst>
          </a:custGeom>
          <a:blipFill>
            <a:blip r:embed="rId5">
              <a:alphaModFix amt="37000"/>
            </a:blip>
            <a:stretch>
              <a:fillRect/>
            </a:stretch>
          </a:blipFill>
        </p:spPr>
      </p:sp>
      <p:sp>
        <p:nvSpPr>
          <p:cNvPr id="15" name="Freeform 15"/>
          <p:cNvSpPr/>
          <p:nvPr/>
        </p:nvSpPr>
        <p:spPr>
          <a:xfrm>
            <a:off x="12246714" y="4365774"/>
            <a:ext cx="4457119" cy="5606439"/>
          </a:xfrm>
          <a:custGeom>
            <a:avLst/>
            <a:gdLst/>
            <a:ahLst/>
            <a:cxnLst/>
            <a:rect l="l" t="t" r="r" b="b"/>
            <a:pathLst>
              <a:path w="4457119" h="5606439">
                <a:moveTo>
                  <a:pt x="0" y="0"/>
                </a:moveTo>
                <a:lnTo>
                  <a:pt x="4457119" y="0"/>
                </a:lnTo>
                <a:lnTo>
                  <a:pt x="4457119" y="5606440"/>
                </a:lnTo>
                <a:lnTo>
                  <a:pt x="0" y="5606440"/>
                </a:lnTo>
                <a:lnTo>
                  <a:pt x="0" y="0"/>
                </a:lnTo>
                <a:close/>
              </a:path>
            </a:pathLst>
          </a:custGeom>
          <a:blipFill>
            <a:blip r:embed="rId5">
              <a:alphaModFix amt="37000"/>
            </a:blip>
            <a:stretch>
              <a:fillRect/>
            </a:stretch>
          </a:blipFill>
        </p:spPr>
      </p:sp>
      <p:sp>
        <p:nvSpPr>
          <p:cNvPr id="16" name="Freeform 16"/>
          <p:cNvSpPr/>
          <p:nvPr/>
        </p:nvSpPr>
        <p:spPr>
          <a:xfrm>
            <a:off x="1729205" y="4365774"/>
            <a:ext cx="4457119" cy="5606439"/>
          </a:xfrm>
          <a:custGeom>
            <a:avLst/>
            <a:gdLst/>
            <a:ahLst/>
            <a:cxnLst/>
            <a:rect l="l" t="t" r="r" b="b"/>
            <a:pathLst>
              <a:path w="4457119" h="5606439">
                <a:moveTo>
                  <a:pt x="0" y="0"/>
                </a:moveTo>
                <a:lnTo>
                  <a:pt x="4457119" y="0"/>
                </a:lnTo>
                <a:lnTo>
                  <a:pt x="4457119" y="5606440"/>
                </a:lnTo>
                <a:lnTo>
                  <a:pt x="0" y="5606440"/>
                </a:lnTo>
                <a:lnTo>
                  <a:pt x="0" y="0"/>
                </a:lnTo>
                <a:close/>
              </a:path>
            </a:pathLst>
          </a:custGeom>
          <a:blipFill>
            <a:blip r:embed="rId5">
              <a:alphaModFix amt="37000"/>
            </a:blip>
            <a:stretch>
              <a:fillRect/>
            </a:stretch>
          </a:blipFill>
        </p:spPr>
      </p:sp>
      <p:grpSp>
        <p:nvGrpSpPr>
          <p:cNvPr id="17" name="Group 17"/>
          <p:cNvGrpSpPr/>
          <p:nvPr/>
        </p:nvGrpSpPr>
        <p:grpSpPr>
          <a:xfrm>
            <a:off x="6882576" y="4606173"/>
            <a:ext cx="4316388" cy="5011342"/>
            <a:chOff x="0" y="0"/>
            <a:chExt cx="1136826" cy="1319860"/>
          </a:xfrm>
        </p:grpSpPr>
        <p:sp>
          <p:nvSpPr>
            <p:cNvPr id="18" name="Freeform 18"/>
            <p:cNvSpPr/>
            <p:nvPr/>
          </p:nvSpPr>
          <p:spPr>
            <a:xfrm>
              <a:off x="0" y="0"/>
              <a:ext cx="1136826" cy="1319860"/>
            </a:xfrm>
            <a:custGeom>
              <a:avLst/>
              <a:gdLst/>
              <a:ahLst/>
              <a:cxnLst/>
              <a:rect l="l" t="t" r="r" b="b"/>
              <a:pathLst>
                <a:path w="1136826" h="1319860">
                  <a:moveTo>
                    <a:pt x="0" y="0"/>
                  </a:moveTo>
                  <a:lnTo>
                    <a:pt x="1136826" y="0"/>
                  </a:lnTo>
                  <a:lnTo>
                    <a:pt x="1136826" y="1319860"/>
                  </a:lnTo>
                  <a:lnTo>
                    <a:pt x="0" y="1319860"/>
                  </a:lnTo>
                  <a:close/>
                </a:path>
              </a:pathLst>
            </a:custGeom>
            <a:solidFill>
              <a:srgbClr val="FDF7A5"/>
            </a:solidFill>
          </p:spPr>
        </p:sp>
        <p:sp>
          <p:nvSpPr>
            <p:cNvPr id="19" name="TextBox 19"/>
            <p:cNvSpPr txBox="1"/>
            <p:nvPr/>
          </p:nvSpPr>
          <p:spPr>
            <a:xfrm>
              <a:off x="0" y="-38100"/>
              <a:ext cx="1136826" cy="1357960"/>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12387446" y="4606173"/>
            <a:ext cx="4316388" cy="5011342"/>
            <a:chOff x="0" y="0"/>
            <a:chExt cx="1136826" cy="1319860"/>
          </a:xfrm>
        </p:grpSpPr>
        <p:sp>
          <p:nvSpPr>
            <p:cNvPr id="21" name="Freeform 21"/>
            <p:cNvSpPr/>
            <p:nvPr/>
          </p:nvSpPr>
          <p:spPr>
            <a:xfrm>
              <a:off x="0" y="0"/>
              <a:ext cx="1136826" cy="1319860"/>
            </a:xfrm>
            <a:custGeom>
              <a:avLst/>
              <a:gdLst/>
              <a:ahLst/>
              <a:cxnLst/>
              <a:rect l="l" t="t" r="r" b="b"/>
              <a:pathLst>
                <a:path w="1136826" h="1319860">
                  <a:moveTo>
                    <a:pt x="0" y="0"/>
                  </a:moveTo>
                  <a:lnTo>
                    <a:pt x="1136826" y="0"/>
                  </a:lnTo>
                  <a:lnTo>
                    <a:pt x="1136826" y="1319860"/>
                  </a:lnTo>
                  <a:lnTo>
                    <a:pt x="0" y="1319860"/>
                  </a:lnTo>
                  <a:close/>
                </a:path>
              </a:pathLst>
            </a:custGeom>
            <a:solidFill>
              <a:srgbClr val="05908C"/>
            </a:solidFill>
          </p:spPr>
        </p:sp>
        <p:sp>
          <p:nvSpPr>
            <p:cNvPr id="22" name="TextBox 22"/>
            <p:cNvSpPr txBox="1"/>
            <p:nvPr/>
          </p:nvSpPr>
          <p:spPr>
            <a:xfrm>
              <a:off x="0" y="-38100"/>
              <a:ext cx="1136826" cy="1357960"/>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a:off x="1869936" y="4606173"/>
            <a:ext cx="4316388" cy="5011342"/>
            <a:chOff x="0" y="0"/>
            <a:chExt cx="1136826" cy="1319860"/>
          </a:xfrm>
        </p:grpSpPr>
        <p:sp>
          <p:nvSpPr>
            <p:cNvPr id="24" name="Freeform 24"/>
            <p:cNvSpPr/>
            <p:nvPr/>
          </p:nvSpPr>
          <p:spPr>
            <a:xfrm>
              <a:off x="0" y="0"/>
              <a:ext cx="1136826" cy="1319860"/>
            </a:xfrm>
            <a:custGeom>
              <a:avLst/>
              <a:gdLst/>
              <a:ahLst/>
              <a:cxnLst/>
              <a:rect l="l" t="t" r="r" b="b"/>
              <a:pathLst>
                <a:path w="1136826" h="1319860">
                  <a:moveTo>
                    <a:pt x="0" y="0"/>
                  </a:moveTo>
                  <a:lnTo>
                    <a:pt x="1136826" y="0"/>
                  </a:lnTo>
                  <a:lnTo>
                    <a:pt x="1136826" y="1319860"/>
                  </a:lnTo>
                  <a:lnTo>
                    <a:pt x="0" y="1319860"/>
                  </a:lnTo>
                  <a:close/>
                </a:path>
              </a:pathLst>
            </a:custGeom>
            <a:solidFill>
              <a:srgbClr val="FAFBFA"/>
            </a:solidFill>
          </p:spPr>
        </p:sp>
        <p:sp>
          <p:nvSpPr>
            <p:cNvPr id="25" name="TextBox 25"/>
            <p:cNvSpPr txBox="1"/>
            <p:nvPr/>
          </p:nvSpPr>
          <p:spPr>
            <a:xfrm>
              <a:off x="0" y="-38100"/>
              <a:ext cx="1136826" cy="1357960"/>
            </a:xfrm>
            <a:prstGeom prst="rect">
              <a:avLst/>
            </a:prstGeom>
          </p:spPr>
          <p:txBody>
            <a:bodyPr lIns="50800" tIns="50800" rIns="50800" bIns="50800" rtlCol="0" anchor="ctr"/>
            <a:lstStyle/>
            <a:p>
              <a:pPr algn="ctr">
                <a:lnSpc>
                  <a:spcPts val="2659"/>
                </a:lnSpc>
              </a:pPr>
              <a:endParaRPr/>
            </a:p>
          </p:txBody>
        </p:sp>
      </p:grpSp>
      <p:sp>
        <p:nvSpPr>
          <p:cNvPr id="26" name="TextBox 26"/>
          <p:cNvSpPr txBox="1"/>
          <p:nvPr/>
        </p:nvSpPr>
        <p:spPr>
          <a:xfrm>
            <a:off x="5958364" y="1183495"/>
            <a:ext cx="6371273" cy="1253013"/>
          </a:xfrm>
          <a:prstGeom prst="rect">
            <a:avLst/>
          </a:prstGeom>
        </p:spPr>
        <p:txBody>
          <a:bodyPr lIns="0" tIns="0" rIns="0" bIns="0" rtlCol="0" anchor="t">
            <a:spAutoFit/>
          </a:bodyPr>
          <a:lstStyle/>
          <a:p>
            <a:pPr algn="ctr">
              <a:lnSpc>
                <a:spcPts val="10211"/>
              </a:lnSpc>
            </a:pPr>
            <a:r>
              <a:rPr lang="en-US" sz="7293" b="1">
                <a:solidFill>
                  <a:srgbClr val="05908C"/>
                </a:solidFill>
                <a:latin typeface="Martel Heavy"/>
                <a:ea typeface="Martel Heavy"/>
                <a:cs typeface="Martel Heavy"/>
                <a:sym typeface="Martel Heavy"/>
              </a:rPr>
              <a:t>🎯Objectives</a:t>
            </a:r>
          </a:p>
        </p:txBody>
      </p:sp>
      <p:sp>
        <p:nvSpPr>
          <p:cNvPr id="27" name="TextBox 27"/>
          <p:cNvSpPr txBox="1"/>
          <p:nvPr/>
        </p:nvSpPr>
        <p:spPr>
          <a:xfrm>
            <a:off x="3957764" y="2409825"/>
            <a:ext cx="10372471" cy="1691297"/>
          </a:xfrm>
          <a:prstGeom prst="rect">
            <a:avLst/>
          </a:prstGeom>
        </p:spPr>
        <p:txBody>
          <a:bodyPr lIns="0" tIns="0" rIns="0" bIns="0" rtlCol="0" anchor="t">
            <a:spAutoFit/>
          </a:bodyPr>
          <a:lstStyle/>
          <a:p>
            <a:pPr algn="ctr">
              <a:lnSpc>
                <a:spcPts val="6896"/>
              </a:lnSpc>
            </a:pPr>
            <a:r>
              <a:rPr lang="en-US" sz="4230" dirty="0">
                <a:solidFill>
                  <a:srgbClr val="051F44"/>
                </a:solidFill>
                <a:latin typeface="Assistant"/>
                <a:ea typeface="Assistant"/>
                <a:cs typeface="Assistant"/>
                <a:sym typeface="Assistant"/>
              </a:rPr>
              <a:t>Our Tracer Study is Not just about data ~ but stories, trajectories and lasting impact</a:t>
            </a:r>
          </a:p>
        </p:txBody>
      </p:sp>
      <p:sp>
        <p:nvSpPr>
          <p:cNvPr id="28" name="TextBox 28"/>
          <p:cNvSpPr txBox="1"/>
          <p:nvPr/>
        </p:nvSpPr>
        <p:spPr>
          <a:xfrm>
            <a:off x="7308681" y="5453913"/>
            <a:ext cx="3323446" cy="679450"/>
          </a:xfrm>
          <a:prstGeom prst="rect">
            <a:avLst/>
          </a:prstGeom>
        </p:spPr>
        <p:txBody>
          <a:bodyPr lIns="0" tIns="0" rIns="0" bIns="0" rtlCol="0" anchor="t">
            <a:spAutoFit/>
          </a:bodyPr>
          <a:lstStyle/>
          <a:p>
            <a:pPr algn="ctr">
              <a:lnSpc>
                <a:spcPts val="5599"/>
              </a:lnSpc>
            </a:pPr>
            <a:r>
              <a:rPr lang="en-US" sz="3999" b="1">
                <a:solidFill>
                  <a:srgbClr val="051F44"/>
                </a:solidFill>
                <a:latin typeface="Assistant Semi-Bold"/>
                <a:ea typeface="Assistant Semi-Bold"/>
                <a:cs typeface="Assistant Semi-Bold"/>
                <a:sym typeface="Assistant Semi-Bold"/>
              </a:rPr>
              <a:t>Understand</a:t>
            </a:r>
          </a:p>
        </p:txBody>
      </p:sp>
      <p:sp>
        <p:nvSpPr>
          <p:cNvPr id="29" name="TextBox 29"/>
          <p:cNvSpPr txBox="1"/>
          <p:nvPr/>
        </p:nvSpPr>
        <p:spPr>
          <a:xfrm>
            <a:off x="12813551" y="5453913"/>
            <a:ext cx="3323446" cy="679450"/>
          </a:xfrm>
          <a:prstGeom prst="rect">
            <a:avLst/>
          </a:prstGeom>
        </p:spPr>
        <p:txBody>
          <a:bodyPr lIns="0" tIns="0" rIns="0" bIns="0" rtlCol="0" anchor="t">
            <a:spAutoFit/>
          </a:bodyPr>
          <a:lstStyle/>
          <a:p>
            <a:pPr algn="ctr">
              <a:lnSpc>
                <a:spcPts val="5599"/>
              </a:lnSpc>
            </a:pPr>
            <a:r>
              <a:rPr lang="en-US" sz="3999" b="1">
                <a:solidFill>
                  <a:srgbClr val="FFFFFF"/>
                </a:solidFill>
                <a:latin typeface="Assistant Semi-Bold"/>
                <a:ea typeface="Assistant Semi-Bold"/>
                <a:cs typeface="Assistant Semi-Bold"/>
                <a:sym typeface="Assistant Semi-Bold"/>
              </a:rPr>
              <a:t>Develop </a:t>
            </a:r>
          </a:p>
        </p:txBody>
      </p:sp>
      <p:sp>
        <p:nvSpPr>
          <p:cNvPr id="30" name="TextBox 30"/>
          <p:cNvSpPr txBox="1"/>
          <p:nvPr/>
        </p:nvSpPr>
        <p:spPr>
          <a:xfrm>
            <a:off x="2296041" y="5453913"/>
            <a:ext cx="3323446" cy="679450"/>
          </a:xfrm>
          <a:prstGeom prst="rect">
            <a:avLst/>
          </a:prstGeom>
        </p:spPr>
        <p:txBody>
          <a:bodyPr lIns="0" tIns="0" rIns="0" bIns="0" rtlCol="0" anchor="t">
            <a:spAutoFit/>
          </a:bodyPr>
          <a:lstStyle/>
          <a:p>
            <a:pPr algn="ctr">
              <a:lnSpc>
                <a:spcPts val="5599"/>
              </a:lnSpc>
            </a:pPr>
            <a:r>
              <a:rPr lang="en-US" sz="3999" b="1">
                <a:solidFill>
                  <a:srgbClr val="051F44"/>
                </a:solidFill>
                <a:latin typeface="Assistant Semi-Bold"/>
                <a:ea typeface="Assistant Semi-Bold"/>
                <a:cs typeface="Assistant Semi-Bold"/>
                <a:sym typeface="Assistant Semi-Bold"/>
              </a:rPr>
              <a:t>Assess</a:t>
            </a:r>
          </a:p>
        </p:txBody>
      </p:sp>
      <p:sp>
        <p:nvSpPr>
          <p:cNvPr id="31" name="TextBox 31"/>
          <p:cNvSpPr txBox="1"/>
          <p:nvPr/>
        </p:nvSpPr>
        <p:spPr>
          <a:xfrm>
            <a:off x="7554796" y="6346724"/>
            <a:ext cx="3323446" cy="2306955"/>
          </a:xfrm>
          <a:prstGeom prst="rect">
            <a:avLst/>
          </a:prstGeom>
        </p:spPr>
        <p:txBody>
          <a:bodyPr lIns="0" tIns="0" rIns="0" bIns="0" rtlCol="0" anchor="t">
            <a:spAutoFit/>
          </a:bodyPr>
          <a:lstStyle/>
          <a:p>
            <a:pPr algn="ctr">
              <a:lnSpc>
                <a:spcPts val="4620"/>
              </a:lnSpc>
            </a:pPr>
            <a:r>
              <a:rPr lang="en-US" sz="3300">
                <a:solidFill>
                  <a:srgbClr val="051F44"/>
                </a:solidFill>
                <a:latin typeface="Assistant"/>
                <a:ea typeface="Assistant"/>
                <a:cs typeface="Assistant"/>
                <a:sym typeface="Assistant"/>
              </a:rPr>
              <a:t>alumni career trajectories and development contributions </a:t>
            </a:r>
          </a:p>
        </p:txBody>
      </p:sp>
      <p:sp>
        <p:nvSpPr>
          <p:cNvPr id="32" name="TextBox 32"/>
          <p:cNvSpPr txBox="1"/>
          <p:nvPr/>
        </p:nvSpPr>
        <p:spPr>
          <a:xfrm>
            <a:off x="12884889" y="6356249"/>
            <a:ext cx="3323446" cy="2555240"/>
          </a:xfrm>
          <a:prstGeom prst="rect">
            <a:avLst/>
          </a:prstGeom>
        </p:spPr>
        <p:txBody>
          <a:bodyPr lIns="0" tIns="0" rIns="0" bIns="0" rtlCol="0" anchor="t">
            <a:spAutoFit/>
          </a:bodyPr>
          <a:lstStyle/>
          <a:p>
            <a:pPr algn="ctr">
              <a:lnSpc>
                <a:spcPts val="4060"/>
              </a:lnSpc>
            </a:pPr>
            <a:r>
              <a:rPr lang="en-US" sz="2900">
                <a:solidFill>
                  <a:srgbClr val="FFFFFF"/>
                </a:solidFill>
                <a:latin typeface="Assistant"/>
                <a:ea typeface="Assistant"/>
                <a:cs typeface="Assistant"/>
                <a:sym typeface="Assistant"/>
              </a:rPr>
              <a:t>strategies to strengthen UIAA engagement and inform future programming </a:t>
            </a:r>
          </a:p>
        </p:txBody>
      </p:sp>
      <p:sp>
        <p:nvSpPr>
          <p:cNvPr id="33" name="TextBox 33"/>
          <p:cNvSpPr txBox="1"/>
          <p:nvPr/>
        </p:nvSpPr>
        <p:spPr>
          <a:xfrm>
            <a:off x="2366407" y="6346724"/>
            <a:ext cx="3323446" cy="2380615"/>
          </a:xfrm>
          <a:prstGeom prst="rect">
            <a:avLst/>
          </a:prstGeom>
        </p:spPr>
        <p:txBody>
          <a:bodyPr lIns="0" tIns="0" rIns="0" bIns="0" rtlCol="0" anchor="t">
            <a:spAutoFit/>
          </a:bodyPr>
          <a:lstStyle/>
          <a:p>
            <a:pPr algn="ctr">
              <a:lnSpc>
                <a:spcPts val="4760"/>
              </a:lnSpc>
            </a:pPr>
            <a:r>
              <a:rPr lang="en-US" sz="3400">
                <a:solidFill>
                  <a:srgbClr val="051F44"/>
                </a:solidFill>
                <a:latin typeface="Assistant"/>
                <a:ea typeface="Assistant"/>
                <a:cs typeface="Assistant"/>
                <a:sym typeface="Assistant"/>
              </a:rPr>
              <a:t>long-term outcomes of IFP alumni (1994–2024) </a:t>
            </a:r>
          </a:p>
        </p:txBody>
      </p:sp>
      <p:grpSp>
        <p:nvGrpSpPr>
          <p:cNvPr id="34" name="Group 14">
            <a:extLst>
              <a:ext uri="{FF2B5EF4-FFF2-40B4-BE49-F238E27FC236}">
                <a16:creationId xmlns:a16="http://schemas.microsoft.com/office/drawing/2014/main" id="{DC7517BA-4DBB-4250-DDF1-DE13086DF6B5}"/>
              </a:ext>
            </a:extLst>
          </p:cNvPr>
          <p:cNvGrpSpPr/>
          <p:nvPr/>
        </p:nvGrpSpPr>
        <p:grpSpPr>
          <a:xfrm>
            <a:off x="158309" y="211670"/>
            <a:ext cx="980373" cy="2107218"/>
            <a:chOff x="0" y="0"/>
            <a:chExt cx="1307163" cy="2809625"/>
          </a:xfrm>
        </p:grpSpPr>
        <p:sp>
          <p:nvSpPr>
            <p:cNvPr id="35" name="Freeform 15">
              <a:extLst>
                <a:ext uri="{FF2B5EF4-FFF2-40B4-BE49-F238E27FC236}">
                  <a16:creationId xmlns:a16="http://schemas.microsoft.com/office/drawing/2014/main" id="{1C058AF3-5C9D-45A7-790E-A8C064A94132}"/>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6"/>
              <a:stretch>
                <a:fillRect/>
              </a:stretch>
            </a:blipFill>
          </p:spPr>
        </p:sp>
        <p:sp>
          <p:nvSpPr>
            <p:cNvPr id="36" name="Freeform 16">
              <a:extLst>
                <a:ext uri="{FF2B5EF4-FFF2-40B4-BE49-F238E27FC236}">
                  <a16:creationId xmlns:a16="http://schemas.microsoft.com/office/drawing/2014/main" id="{0264BBD2-D312-7D32-0BB4-62ECEDF975B3}"/>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7"/>
              <a:stretch>
                <a:fillRect/>
              </a:stretch>
            </a:blipFill>
          </p:spPr>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6455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0" name="Freeform 10"/>
          <p:cNvSpPr/>
          <p:nvPr/>
        </p:nvSpPr>
        <p:spPr>
          <a:xfrm flipH="1">
            <a:off x="15383665" y="1028700"/>
            <a:ext cx="1875635" cy="818557"/>
          </a:xfrm>
          <a:custGeom>
            <a:avLst/>
            <a:gdLst/>
            <a:ahLst/>
            <a:cxnLst/>
            <a:rect l="l" t="t" r="r" b="b"/>
            <a:pathLst>
              <a:path w="1875635" h="818557">
                <a:moveTo>
                  <a:pt x="1875635" y="0"/>
                </a:moveTo>
                <a:lnTo>
                  <a:pt x="0" y="0"/>
                </a:lnTo>
                <a:lnTo>
                  <a:pt x="0" y="818557"/>
                </a:lnTo>
                <a:lnTo>
                  <a:pt x="1875635" y="818557"/>
                </a:lnTo>
                <a:lnTo>
                  <a:pt x="1875635"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1" name="Freeform 11"/>
          <p:cNvSpPr/>
          <p:nvPr/>
        </p:nvSpPr>
        <p:spPr>
          <a:xfrm>
            <a:off x="7401237" y="2943208"/>
            <a:ext cx="2318148" cy="1834234"/>
          </a:xfrm>
          <a:custGeom>
            <a:avLst/>
            <a:gdLst/>
            <a:ahLst/>
            <a:cxnLst/>
            <a:rect l="l" t="t" r="r" b="b"/>
            <a:pathLst>
              <a:path w="2318148" h="1834234">
                <a:moveTo>
                  <a:pt x="0" y="0"/>
                </a:moveTo>
                <a:lnTo>
                  <a:pt x="2318147" y="0"/>
                </a:lnTo>
                <a:lnTo>
                  <a:pt x="2318147" y="1834234"/>
                </a:lnTo>
                <a:lnTo>
                  <a:pt x="0" y="1834234"/>
                </a:lnTo>
                <a:lnTo>
                  <a:pt x="0" y="0"/>
                </a:lnTo>
                <a:close/>
              </a:path>
            </a:pathLst>
          </a:custGeom>
          <a:blipFill>
            <a:blip r:embed="rId5">
              <a:alphaModFix amt="19999"/>
              <a:extLst>
                <a:ext uri="{96DAC541-7B7A-43D3-8B79-37D633B846F1}">
                  <asvg:svgBlip xmlns:asvg="http://schemas.microsoft.com/office/drawing/2016/SVG/main" r:embed="rId6"/>
                </a:ext>
              </a:extLst>
            </a:blip>
            <a:stretch>
              <a:fillRect/>
            </a:stretch>
          </a:blipFill>
          <a:ln cap="sq">
            <a:noFill/>
            <a:prstDash val="solid"/>
            <a:miter/>
          </a:ln>
        </p:spPr>
      </p:sp>
      <p:sp>
        <p:nvSpPr>
          <p:cNvPr id="12" name="AutoShape 12"/>
          <p:cNvSpPr/>
          <p:nvPr/>
        </p:nvSpPr>
        <p:spPr>
          <a:xfrm>
            <a:off x="8772882" y="3502776"/>
            <a:ext cx="825654" cy="0"/>
          </a:xfrm>
          <a:prstGeom prst="line">
            <a:avLst/>
          </a:prstGeom>
          <a:ln w="28575" cap="flat">
            <a:solidFill>
              <a:srgbClr val="3C5679"/>
            </a:solidFill>
            <a:prstDash val="sysDash"/>
            <a:headEnd type="oval" w="lg" len="lg"/>
            <a:tailEnd type="none" w="sm" len="sm"/>
          </a:ln>
        </p:spPr>
      </p:sp>
      <p:sp>
        <p:nvSpPr>
          <p:cNvPr id="13" name="AutoShape 13"/>
          <p:cNvSpPr/>
          <p:nvPr/>
        </p:nvSpPr>
        <p:spPr>
          <a:xfrm>
            <a:off x="7062609" y="5676186"/>
            <a:ext cx="2497827" cy="0"/>
          </a:xfrm>
          <a:prstGeom prst="line">
            <a:avLst/>
          </a:prstGeom>
          <a:ln w="28575" cap="flat">
            <a:solidFill>
              <a:srgbClr val="3C5679"/>
            </a:solidFill>
            <a:prstDash val="sysDash"/>
            <a:headEnd type="oval" w="lg" len="lg"/>
            <a:tailEnd type="none" w="sm" len="sm"/>
          </a:ln>
        </p:spPr>
      </p:sp>
      <p:sp>
        <p:nvSpPr>
          <p:cNvPr id="14" name="Freeform 14"/>
          <p:cNvSpPr/>
          <p:nvPr/>
        </p:nvSpPr>
        <p:spPr>
          <a:xfrm>
            <a:off x="6242163" y="5032558"/>
            <a:ext cx="2318148" cy="1834234"/>
          </a:xfrm>
          <a:custGeom>
            <a:avLst/>
            <a:gdLst/>
            <a:ahLst/>
            <a:cxnLst/>
            <a:rect l="l" t="t" r="r" b="b"/>
            <a:pathLst>
              <a:path w="2318148" h="1834234">
                <a:moveTo>
                  <a:pt x="0" y="0"/>
                </a:moveTo>
                <a:lnTo>
                  <a:pt x="2318148" y="0"/>
                </a:lnTo>
                <a:lnTo>
                  <a:pt x="2318148" y="1834235"/>
                </a:lnTo>
                <a:lnTo>
                  <a:pt x="0" y="1834235"/>
                </a:lnTo>
                <a:lnTo>
                  <a:pt x="0" y="0"/>
                </a:lnTo>
                <a:close/>
              </a:path>
            </a:pathLst>
          </a:custGeom>
          <a:blipFill>
            <a:blip r:embed="rId5">
              <a:alphaModFix amt="19999"/>
              <a:extLst>
                <a:ext uri="{96DAC541-7B7A-43D3-8B79-37D633B846F1}">
                  <asvg:svgBlip xmlns:asvg="http://schemas.microsoft.com/office/drawing/2016/SVG/main" r:embed="rId6"/>
                </a:ext>
              </a:extLst>
            </a:blip>
            <a:stretch>
              <a:fillRect/>
            </a:stretch>
          </a:blipFill>
          <a:ln cap="sq">
            <a:noFill/>
            <a:prstDash val="solid"/>
            <a:miter/>
          </a:ln>
        </p:spPr>
      </p:sp>
      <p:sp>
        <p:nvSpPr>
          <p:cNvPr id="15" name="AutoShape 15"/>
          <p:cNvSpPr/>
          <p:nvPr/>
        </p:nvSpPr>
        <p:spPr>
          <a:xfrm>
            <a:off x="8772882" y="8216582"/>
            <a:ext cx="787554" cy="0"/>
          </a:xfrm>
          <a:prstGeom prst="line">
            <a:avLst/>
          </a:prstGeom>
          <a:ln w="28575" cap="flat">
            <a:solidFill>
              <a:srgbClr val="3C5679"/>
            </a:solidFill>
            <a:prstDash val="sysDash"/>
            <a:headEnd type="oval" w="lg" len="lg"/>
            <a:tailEnd type="none" w="sm" len="sm"/>
          </a:ln>
        </p:spPr>
      </p:sp>
      <p:sp>
        <p:nvSpPr>
          <p:cNvPr id="16" name="Freeform 16"/>
          <p:cNvSpPr/>
          <p:nvPr/>
        </p:nvSpPr>
        <p:spPr>
          <a:xfrm>
            <a:off x="7289549" y="7540838"/>
            <a:ext cx="2318148" cy="1834234"/>
          </a:xfrm>
          <a:custGeom>
            <a:avLst/>
            <a:gdLst/>
            <a:ahLst/>
            <a:cxnLst/>
            <a:rect l="l" t="t" r="r" b="b"/>
            <a:pathLst>
              <a:path w="2318148" h="1834234">
                <a:moveTo>
                  <a:pt x="0" y="0"/>
                </a:moveTo>
                <a:lnTo>
                  <a:pt x="2318148" y="0"/>
                </a:lnTo>
                <a:lnTo>
                  <a:pt x="2318148" y="1834234"/>
                </a:lnTo>
                <a:lnTo>
                  <a:pt x="0" y="1834234"/>
                </a:lnTo>
                <a:lnTo>
                  <a:pt x="0" y="0"/>
                </a:lnTo>
                <a:close/>
              </a:path>
            </a:pathLst>
          </a:custGeom>
          <a:blipFill>
            <a:blip r:embed="rId5">
              <a:alphaModFix amt="19999"/>
              <a:extLst>
                <a:ext uri="{96DAC541-7B7A-43D3-8B79-37D633B846F1}">
                  <asvg:svgBlip xmlns:asvg="http://schemas.microsoft.com/office/drawing/2016/SVG/main" r:embed="rId6"/>
                </a:ext>
              </a:extLst>
            </a:blip>
            <a:stretch>
              <a:fillRect/>
            </a:stretch>
          </a:blipFill>
          <a:ln cap="sq">
            <a:noFill/>
            <a:prstDash val="solid"/>
            <a:miter/>
          </a:ln>
        </p:spPr>
      </p:sp>
      <p:sp>
        <p:nvSpPr>
          <p:cNvPr id="17" name="AutoShape 17"/>
          <p:cNvSpPr/>
          <p:nvPr/>
        </p:nvSpPr>
        <p:spPr>
          <a:xfrm>
            <a:off x="9550911" y="4280433"/>
            <a:ext cx="2031218" cy="0"/>
          </a:xfrm>
          <a:prstGeom prst="line">
            <a:avLst/>
          </a:prstGeom>
          <a:ln w="28575" cap="flat">
            <a:solidFill>
              <a:srgbClr val="3C5679"/>
            </a:solidFill>
            <a:prstDash val="sysDash"/>
            <a:headEnd type="none" w="sm" len="sm"/>
            <a:tailEnd type="oval" w="lg" len="lg"/>
          </a:ln>
        </p:spPr>
      </p:sp>
      <p:sp>
        <p:nvSpPr>
          <p:cNvPr id="18" name="Freeform 18"/>
          <p:cNvSpPr/>
          <p:nvPr/>
        </p:nvSpPr>
        <p:spPr>
          <a:xfrm>
            <a:off x="10007747" y="3720865"/>
            <a:ext cx="2318148" cy="1834234"/>
          </a:xfrm>
          <a:custGeom>
            <a:avLst/>
            <a:gdLst/>
            <a:ahLst/>
            <a:cxnLst/>
            <a:rect l="l" t="t" r="r" b="b"/>
            <a:pathLst>
              <a:path w="2318148" h="1834234">
                <a:moveTo>
                  <a:pt x="0" y="0"/>
                </a:moveTo>
                <a:lnTo>
                  <a:pt x="2318148" y="0"/>
                </a:lnTo>
                <a:lnTo>
                  <a:pt x="2318148" y="1834235"/>
                </a:lnTo>
                <a:lnTo>
                  <a:pt x="0" y="1834235"/>
                </a:lnTo>
                <a:lnTo>
                  <a:pt x="0" y="0"/>
                </a:lnTo>
                <a:close/>
              </a:path>
            </a:pathLst>
          </a:custGeom>
          <a:blipFill>
            <a:blip r:embed="rId5">
              <a:alphaModFix amt="19999"/>
              <a:extLst>
                <a:ext uri="{96DAC541-7B7A-43D3-8B79-37D633B846F1}">
                  <asvg:svgBlip xmlns:asvg="http://schemas.microsoft.com/office/drawing/2016/SVG/main" r:embed="rId6"/>
                </a:ext>
              </a:extLst>
            </a:blip>
            <a:stretch>
              <a:fillRect/>
            </a:stretch>
          </a:blipFill>
          <a:ln cap="sq">
            <a:noFill/>
            <a:prstDash val="solid"/>
            <a:miter/>
          </a:ln>
        </p:spPr>
      </p:sp>
      <p:sp>
        <p:nvSpPr>
          <p:cNvPr id="19" name="AutoShape 19"/>
          <p:cNvSpPr/>
          <p:nvPr/>
        </p:nvSpPr>
        <p:spPr>
          <a:xfrm rot="-5400000">
            <a:off x="7205913" y="5871585"/>
            <a:ext cx="4737619" cy="0"/>
          </a:xfrm>
          <a:prstGeom prst="line">
            <a:avLst/>
          </a:prstGeom>
          <a:ln w="28575" cap="flat">
            <a:solidFill>
              <a:srgbClr val="3C5679"/>
            </a:solidFill>
            <a:prstDash val="lgDash"/>
            <a:headEnd type="none" w="sm" len="sm"/>
            <a:tailEnd type="none" w="sm" len="sm"/>
          </a:ln>
        </p:spPr>
      </p:sp>
      <p:grpSp>
        <p:nvGrpSpPr>
          <p:cNvPr id="20" name="Group 20"/>
          <p:cNvGrpSpPr/>
          <p:nvPr/>
        </p:nvGrpSpPr>
        <p:grpSpPr>
          <a:xfrm>
            <a:off x="7555123" y="2820718"/>
            <a:ext cx="1537008" cy="1392690"/>
            <a:chOff x="0" y="0"/>
            <a:chExt cx="2550919" cy="2311400"/>
          </a:xfrm>
        </p:grpSpPr>
        <p:sp>
          <p:nvSpPr>
            <p:cNvPr id="21" name="Freeform 21"/>
            <p:cNvSpPr/>
            <p:nvPr/>
          </p:nvSpPr>
          <p:spPr>
            <a:xfrm>
              <a:off x="0" y="0"/>
              <a:ext cx="2550919" cy="2311400"/>
            </a:xfrm>
            <a:custGeom>
              <a:avLst/>
              <a:gdLst/>
              <a:ahLst/>
              <a:cxnLst/>
              <a:rect l="l" t="t" r="r" b="b"/>
              <a:pathLst>
                <a:path w="2550919" h="2311400">
                  <a:moveTo>
                    <a:pt x="2246119" y="0"/>
                  </a:moveTo>
                  <a:lnTo>
                    <a:pt x="304800" y="0"/>
                  </a:lnTo>
                  <a:cubicBezTo>
                    <a:pt x="135890" y="0"/>
                    <a:pt x="0" y="135890"/>
                    <a:pt x="0" y="304800"/>
                  </a:cubicBezTo>
                  <a:lnTo>
                    <a:pt x="0" y="2006600"/>
                  </a:lnTo>
                  <a:cubicBezTo>
                    <a:pt x="0" y="2175510"/>
                    <a:pt x="135890" y="2311400"/>
                    <a:pt x="304800" y="2311400"/>
                  </a:cubicBezTo>
                  <a:lnTo>
                    <a:pt x="2246119" y="2311400"/>
                  </a:lnTo>
                  <a:cubicBezTo>
                    <a:pt x="2415029" y="2311400"/>
                    <a:pt x="2550919" y="2175510"/>
                    <a:pt x="2550919" y="2006600"/>
                  </a:cubicBezTo>
                  <a:lnTo>
                    <a:pt x="2550919" y="304800"/>
                  </a:lnTo>
                  <a:cubicBezTo>
                    <a:pt x="2550919" y="135890"/>
                    <a:pt x="2415029" y="0"/>
                    <a:pt x="2246119" y="0"/>
                  </a:cubicBezTo>
                  <a:close/>
                </a:path>
              </a:pathLst>
            </a:custGeom>
            <a:solidFill>
              <a:srgbClr val="05908C"/>
            </a:solidFill>
          </p:spPr>
        </p:sp>
      </p:grpSp>
      <p:grpSp>
        <p:nvGrpSpPr>
          <p:cNvPr id="22" name="Group 22"/>
          <p:cNvGrpSpPr/>
          <p:nvPr/>
        </p:nvGrpSpPr>
        <p:grpSpPr>
          <a:xfrm>
            <a:off x="10229947" y="3502776"/>
            <a:ext cx="1537008" cy="1392690"/>
            <a:chOff x="0" y="0"/>
            <a:chExt cx="2550919" cy="2311400"/>
          </a:xfrm>
        </p:grpSpPr>
        <p:sp>
          <p:nvSpPr>
            <p:cNvPr id="23" name="Freeform 23"/>
            <p:cNvSpPr/>
            <p:nvPr/>
          </p:nvSpPr>
          <p:spPr>
            <a:xfrm>
              <a:off x="0" y="0"/>
              <a:ext cx="2550919" cy="2311400"/>
            </a:xfrm>
            <a:custGeom>
              <a:avLst/>
              <a:gdLst/>
              <a:ahLst/>
              <a:cxnLst/>
              <a:rect l="l" t="t" r="r" b="b"/>
              <a:pathLst>
                <a:path w="2550919" h="2311400">
                  <a:moveTo>
                    <a:pt x="2246119" y="0"/>
                  </a:moveTo>
                  <a:lnTo>
                    <a:pt x="304800" y="0"/>
                  </a:lnTo>
                  <a:cubicBezTo>
                    <a:pt x="135890" y="0"/>
                    <a:pt x="0" y="135890"/>
                    <a:pt x="0" y="304800"/>
                  </a:cubicBezTo>
                  <a:lnTo>
                    <a:pt x="0" y="2006600"/>
                  </a:lnTo>
                  <a:cubicBezTo>
                    <a:pt x="0" y="2175510"/>
                    <a:pt x="135890" y="2311400"/>
                    <a:pt x="304800" y="2311400"/>
                  </a:cubicBezTo>
                  <a:lnTo>
                    <a:pt x="2246119" y="2311400"/>
                  </a:lnTo>
                  <a:cubicBezTo>
                    <a:pt x="2415029" y="2311400"/>
                    <a:pt x="2550919" y="2175510"/>
                    <a:pt x="2550919" y="2006600"/>
                  </a:cubicBezTo>
                  <a:lnTo>
                    <a:pt x="2550919" y="304800"/>
                  </a:lnTo>
                  <a:cubicBezTo>
                    <a:pt x="2550919" y="135890"/>
                    <a:pt x="2415029" y="0"/>
                    <a:pt x="2246119" y="0"/>
                  </a:cubicBezTo>
                  <a:close/>
                </a:path>
              </a:pathLst>
            </a:custGeom>
            <a:solidFill>
              <a:srgbClr val="F05776"/>
            </a:solidFill>
          </p:spPr>
        </p:sp>
      </p:grpSp>
      <p:grpSp>
        <p:nvGrpSpPr>
          <p:cNvPr id="24" name="Group 24"/>
          <p:cNvGrpSpPr/>
          <p:nvPr/>
        </p:nvGrpSpPr>
        <p:grpSpPr>
          <a:xfrm>
            <a:off x="6521045" y="4958592"/>
            <a:ext cx="1537008" cy="1392690"/>
            <a:chOff x="0" y="0"/>
            <a:chExt cx="2550919" cy="2311400"/>
          </a:xfrm>
        </p:grpSpPr>
        <p:sp>
          <p:nvSpPr>
            <p:cNvPr id="25" name="Freeform 25"/>
            <p:cNvSpPr/>
            <p:nvPr/>
          </p:nvSpPr>
          <p:spPr>
            <a:xfrm>
              <a:off x="0" y="0"/>
              <a:ext cx="2550919" cy="2311400"/>
            </a:xfrm>
            <a:custGeom>
              <a:avLst/>
              <a:gdLst/>
              <a:ahLst/>
              <a:cxnLst/>
              <a:rect l="l" t="t" r="r" b="b"/>
              <a:pathLst>
                <a:path w="2550919" h="2311400">
                  <a:moveTo>
                    <a:pt x="2246119" y="0"/>
                  </a:moveTo>
                  <a:lnTo>
                    <a:pt x="304800" y="0"/>
                  </a:lnTo>
                  <a:cubicBezTo>
                    <a:pt x="135890" y="0"/>
                    <a:pt x="0" y="135890"/>
                    <a:pt x="0" y="304800"/>
                  </a:cubicBezTo>
                  <a:lnTo>
                    <a:pt x="0" y="2006600"/>
                  </a:lnTo>
                  <a:cubicBezTo>
                    <a:pt x="0" y="2175510"/>
                    <a:pt x="135890" y="2311400"/>
                    <a:pt x="304800" y="2311400"/>
                  </a:cubicBezTo>
                  <a:lnTo>
                    <a:pt x="2246119" y="2311400"/>
                  </a:lnTo>
                  <a:cubicBezTo>
                    <a:pt x="2415029" y="2311400"/>
                    <a:pt x="2550919" y="2175510"/>
                    <a:pt x="2550919" y="2006600"/>
                  </a:cubicBezTo>
                  <a:lnTo>
                    <a:pt x="2550919" y="304800"/>
                  </a:lnTo>
                  <a:cubicBezTo>
                    <a:pt x="2550919" y="135890"/>
                    <a:pt x="2415029" y="0"/>
                    <a:pt x="2246119" y="0"/>
                  </a:cubicBezTo>
                  <a:close/>
                </a:path>
              </a:pathLst>
            </a:custGeom>
            <a:solidFill>
              <a:srgbClr val="F7AA2A"/>
            </a:solidFill>
          </p:spPr>
        </p:sp>
      </p:grpSp>
      <p:grpSp>
        <p:nvGrpSpPr>
          <p:cNvPr id="26" name="Group 26"/>
          <p:cNvGrpSpPr/>
          <p:nvPr/>
        </p:nvGrpSpPr>
        <p:grpSpPr>
          <a:xfrm>
            <a:off x="7555123" y="7520237"/>
            <a:ext cx="1537008" cy="1392690"/>
            <a:chOff x="0" y="0"/>
            <a:chExt cx="2550919" cy="2311400"/>
          </a:xfrm>
        </p:grpSpPr>
        <p:sp>
          <p:nvSpPr>
            <p:cNvPr id="27" name="Freeform 27"/>
            <p:cNvSpPr/>
            <p:nvPr/>
          </p:nvSpPr>
          <p:spPr>
            <a:xfrm>
              <a:off x="0" y="0"/>
              <a:ext cx="2550919" cy="2311400"/>
            </a:xfrm>
            <a:custGeom>
              <a:avLst/>
              <a:gdLst/>
              <a:ahLst/>
              <a:cxnLst/>
              <a:rect l="l" t="t" r="r" b="b"/>
              <a:pathLst>
                <a:path w="2550919" h="2311400">
                  <a:moveTo>
                    <a:pt x="2246119" y="0"/>
                  </a:moveTo>
                  <a:lnTo>
                    <a:pt x="304800" y="0"/>
                  </a:lnTo>
                  <a:cubicBezTo>
                    <a:pt x="135890" y="0"/>
                    <a:pt x="0" y="135890"/>
                    <a:pt x="0" y="304800"/>
                  </a:cubicBezTo>
                  <a:lnTo>
                    <a:pt x="0" y="2006600"/>
                  </a:lnTo>
                  <a:cubicBezTo>
                    <a:pt x="0" y="2175510"/>
                    <a:pt x="135890" y="2311400"/>
                    <a:pt x="304800" y="2311400"/>
                  </a:cubicBezTo>
                  <a:lnTo>
                    <a:pt x="2246119" y="2311400"/>
                  </a:lnTo>
                  <a:cubicBezTo>
                    <a:pt x="2415029" y="2311400"/>
                    <a:pt x="2550919" y="2175510"/>
                    <a:pt x="2550919" y="2006600"/>
                  </a:cubicBezTo>
                  <a:lnTo>
                    <a:pt x="2550919" y="304800"/>
                  </a:lnTo>
                  <a:cubicBezTo>
                    <a:pt x="2550919" y="135890"/>
                    <a:pt x="2415029" y="0"/>
                    <a:pt x="2246119" y="0"/>
                  </a:cubicBezTo>
                  <a:close/>
                </a:path>
              </a:pathLst>
            </a:custGeom>
            <a:solidFill>
              <a:srgbClr val="05908C"/>
            </a:solidFill>
          </p:spPr>
        </p:sp>
      </p:grpSp>
      <p:sp>
        <p:nvSpPr>
          <p:cNvPr id="28" name="Freeform 28"/>
          <p:cNvSpPr/>
          <p:nvPr/>
        </p:nvSpPr>
        <p:spPr>
          <a:xfrm>
            <a:off x="7940581" y="7804150"/>
            <a:ext cx="766093" cy="824865"/>
          </a:xfrm>
          <a:custGeom>
            <a:avLst/>
            <a:gdLst/>
            <a:ahLst/>
            <a:cxnLst/>
            <a:rect l="l" t="t" r="r" b="b"/>
            <a:pathLst>
              <a:path w="766093" h="824865">
                <a:moveTo>
                  <a:pt x="0" y="0"/>
                </a:moveTo>
                <a:lnTo>
                  <a:pt x="766093" y="0"/>
                </a:lnTo>
                <a:lnTo>
                  <a:pt x="766093" y="824865"/>
                </a:lnTo>
                <a:lnTo>
                  <a:pt x="0" y="82486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9" name="Freeform 29"/>
          <p:cNvSpPr/>
          <p:nvPr/>
        </p:nvSpPr>
        <p:spPr>
          <a:xfrm>
            <a:off x="10615404" y="3816074"/>
            <a:ext cx="766093" cy="766093"/>
          </a:xfrm>
          <a:custGeom>
            <a:avLst/>
            <a:gdLst/>
            <a:ahLst/>
            <a:cxnLst/>
            <a:rect l="l" t="t" r="r" b="b"/>
            <a:pathLst>
              <a:path w="766093" h="766093">
                <a:moveTo>
                  <a:pt x="0" y="0"/>
                </a:moveTo>
                <a:lnTo>
                  <a:pt x="766094" y="0"/>
                </a:lnTo>
                <a:lnTo>
                  <a:pt x="766094" y="766094"/>
                </a:lnTo>
                <a:lnTo>
                  <a:pt x="0" y="76609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30" name="Freeform 30"/>
          <p:cNvSpPr/>
          <p:nvPr/>
        </p:nvSpPr>
        <p:spPr>
          <a:xfrm rot="-2454813">
            <a:off x="-2483928" y="-1763293"/>
            <a:ext cx="4705411" cy="3723156"/>
          </a:xfrm>
          <a:custGeom>
            <a:avLst/>
            <a:gdLst/>
            <a:ahLst/>
            <a:cxnLst/>
            <a:rect l="l" t="t" r="r" b="b"/>
            <a:pathLst>
              <a:path w="4705411" h="3723156">
                <a:moveTo>
                  <a:pt x="0" y="0"/>
                </a:moveTo>
                <a:lnTo>
                  <a:pt x="4705410" y="0"/>
                </a:lnTo>
                <a:lnTo>
                  <a:pt x="4705410" y="3723157"/>
                </a:lnTo>
                <a:lnTo>
                  <a:pt x="0" y="3723157"/>
                </a:lnTo>
                <a:lnTo>
                  <a:pt x="0" y="0"/>
                </a:lnTo>
                <a:close/>
              </a:path>
            </a:pathLst>
          </a:custGeom>
          <a:blipFill>
            <a:blip r:embed="rId5">
              <a:alphaModFix amt="30000"/>
              <a:extLst>
                <a:ext uri="{96DAC541-7B7A-43D3-8B79-37D633B846F1}">
                  <asvg:svgBlip xmlns:asvg="http://schemas.microsoft.com/office/drawing/2016/SVG/main" r:embed="rId6"/>
                </a:ext>
              </a:extLst>
            </a:blip>
            <a:stretch>
              <a:fillRect/>
            </a:stretch>
          </a:blipFill>
        </p:spPr>
      </p:sp>
      <p:sp>
        <p:nvSpPr>
          <p:cNvPr id="31" name="Freeform 31"/>
          <p:cNvSpPr/>
          <p:nvPr/>
        </p:nvSpPr>
        <p:spPr>
          <a:xfrm rot="-2454813">
            <a:off x="15935295" y="8732386"/>
            <a:ext cx="4705411" cy="3723156"/>
          </a:xfrm>
          <a:custGeom>
            <a:avLst/>
            <a:gdLst/>
            <a:ahLst/>
            <a:cxnLst/>
            <a:rect l="l" t="t" r="r" b="b"/>
            <a:pathLst>
              <a:path w="4705411" h="3723156">
                <a:moveTo>
                  <a:pt x="0" y="0"/>
                </a:moveTo>
                <a:lnTo>
                  <a:pt x="4705410" y="0"/>
                </a:lnTo>
                <a:lnTo>
                  <a:pt x="4705410" y="3723156"/>
                </a:lnTo>
                <a:lnTo>
                  <a:pt x="0" y="3723156"/>
                </a:lnTo>
                <a:lnTo>
                  <a:pt x="0" y="0"/>
                </a:lnTo>
                <a:close/>
              </a:path>
            </a:pathLst>
          </a:custGeom>
          <a:blipFill>
            <a:blip r:embed="rId5">
              <a:alphaModFix amt="30000"/>
              <a:extLst>
                <a:ext uri="{96DAC541-7B7A-43D3-8B79-37D633B846F1}">
                  <asvg:svgBlip xmlns:asvg="http://schemas.microsoft.com/office/drawing/2016/SVG/main" r:embed="rId6"/>
                </a:ext>
              </a:extLst>
            </a:blip>
            <a:stretch>
              <a:fillRect/>
            </a:stretch>
          </a:blipFill>
        </p:spPr>
      </p:sp>
      <p:sp>
        <p:nvSpPr>
          <p:cNvPr id="32" name="Freeform 32"/>
          <p:cNvSpPr/>
          <p:nvPr/>
        </p:nvSpPr>
        <p:spPr>
          <a:xfrm rot="-1346745">
            <a:off x="-388006" y="9509422"/>
            <a:ext cx="1397340" cy="1418619"/>
          </a:xfrm>
          <a:custGeom>
            <a:avLst/>
            <a:gdLst/>
            <a:ahLst/>
            <a:cxnLst/>
            <a:rect l="l" t="t" r="r" b="b"/>
            <a:pathLst>
              <a:path w="1397340" h="1418619">
                <a:moveTo>
                  <a:pt x="0" y="0"/>
                </a:moveTo>
                <a:lnTo>
                  <a:pt x="1397340" y="0"/>
                </a:lnTo>
                <a:lnTo>
                  <a:pt x="1397340" y="1418619"/>
                </a:lnTo>
                <a:lnTo>
                  <a:pt x="0" y="1418619"/>
                </a:lnTo>
                <a:lnTo>
                  <a:pt x="0" y="0"/>
                </a:lnTo>
                <a:close/>
              </a:path>
            </a:pathLst>
          </a:custGeom>
          <a:blipFill>
            <a:blip r:embed="rId11">
              <a:alphaModFix amt="19999"/>
              <a:extLst>
                <a:ext uri="{96DAC541-7B7A-43D3-8B79-37D633B846F1}">
                  <asvg:svgBlip xmlns:asvg="http://schemas.microsoft.com/office/drawing/2016/SVG/main" r:embed="rId12"/>
                </a:ext>
              </a:extLst>
            </a:blip>
            <a:stretch>
              <a:fillRect/>
            </a:stretch>
          </a:blipFill>
          <a:ln cap="sq">
            <a:noFill/>
            <a:prstDash val="solid"/>
            <a:miter/>
          </a:ln>
        </p:spPr>
      </p:sp>
      <p:sp>
        <p:nvSpPr>
          <p:cNvPr id="33" name="Freeform 33"/>
          <p:cNvSpPr/>
          <p:nvPr/>
        </p:nvSpPr>
        <p:spPr>
          <a:xfrm>
            <a:off x="17783684" y="134947"/>
            <a:ext cx="1595214" cy="1614725"/>
          </a:xfrm>
          <a:custGeom>
            <a:avLst/>
            <a:gdLst/>
            <a:ahLst/>
            <a:cxnLst/>
            <a:rect l="l" t="t" r="r" b="b"/>
            <a:pathLst>
              <a:path w="1595214" h="1614725">
                <a:moveTo>
                  <a:pt x="0" y="0"/>
                </a:moveTo>
                <a:lnTo>
                  <a:pt x="1595214" y="0"/>
                </a:lnTo>
                <a:lnTo>
                  <a:pt x="1595214" y="1614725"/>
                </a:lnTo>
                <a:lnTo>
                  <a:pt x="0" y="1614725"/>
                </a:lnTo>
                <a:lnTo>
                  <a:pt x="0" y="0"/>
                </a:lnTo>
                <a:close/>
              </a:path>
            </a:pathLst>
          </a:custGeom>
          <a:blipFill>
            <a:blip r:embed="rId13">
              <a:alphaModFix amt="19999"/>
              <a:extLst>
                <a:ext uri="{96DAC541-7B7A-43D3-8B79-37D633B846F1}">
                  <asvg:svgBlip xmlns:asvg="http://schemas.microsoft.com/office/drawing/2016/SVG/main" r:embed="rId14"/>
                </a:ext>
              </a:extLst>
            </a:blip>
            <a:stretch>
              <a:fillRect/>
            </a:stretch>
          </a:blipFill>
          <a:ln cap="sq">
            <a:noFill/>
            <a:prstDash val="solid"/>
            <a:miter/>
          </a:ln>
        </p:spPr>
      </p:sp>
      <p:sp>
        <p:nvSpPr>
          <p:cNvPr id="34" name="Freeform 34"/>
          <p:cNvSpPr/>
          <p:nvPr/>
        </p:nvSpPr>
        <p:spPr>
          <a:xfrm>
            <a:off x="6808712" y="5174100"/>
            <a:ext cx="961674" cy="961674"/>
          </a:xfrm>
          <a:custGeom>
            <a:avLst/>
            <a:gdLst/>
            <a:ahLst/>
            <a:cxnLst/>
            <a:rect l="l" t="t" r="r" b="b"/>
            <a:pathLst>
              <a:path w="961674" h="961674">
                <a:moveTo>
                  <a:pt x="0" y="0"/>
                </a:moveTo>
                <a:lnTo>
                  <a:pt x="961674" y="0"/>
                </a:lnTo>
                <a:lnTo>
                  <a:pt x="961674" y="961674"/>
                </a:lnTo>
                <a:lnTo>
                  <a:pt x="0" y="96167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35" name="Freeform 35"/>
          <p:cNvSpPr/>
          <p:nvPr/>
        </p:nvSpPr>
        <p:spPr>
          <a:xfrm>
            <a:off x="7903148" y="3082196"/>
            <a:ext cx="869734" cy="869734"/>
          </a:xfrm>
          <a:custGeom>
            <a:avLst/>
            <a:gdLst/>
            <a:ahLst/>
            <a:cxnLst/>
            <a:rect l="l" t="t" r="r" b="b"/>
            <a:pathLst>
              <a:path w="869734" h="869734">
                <a:moveTo>
                  <a:pt x="0" y="0"/>
                </a:moveTo>
                <a:lnTo>
                  <a:pt x="869734" y="0"/>
                </a:lnTo>
                <a:lnTo>
                  <a:pt x="869734" y="869734"/>
                </a:lnTo>
                <a:lnTo>
                  <a:pt x="0" y="869734"/>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36" name="TextBox 36"/>
          <p:cNvSpPr txBox="1"/>
          <p:nvPr/>
        </p:nvSpPr>
        <p:spPr>
          <a:xfrm>
            <a:off x="10229947" y="5015165"/>
            <a:ext cx="7029353" cy="1933577"/>
          </a:xfrm>
          <a:prstGeom prst="rect">
            <a:avLst/>
          </a:prstGeom>
        </p:spPr>
        <p:txBody>
          <a:bodyPr lIns="0" tIns="0" rIns="0" bIns="0" rtlCol="0" anchor="t">
            <a:spAutoFit/>
          </a:bodyPr>
          <a:lstStyle/>
          <a:p>
            <a:pPr marL="0" lvl="0" indent="0" algn="l">
              <a:lnSpc>
                <a:spcPts val="5249"/>
              </a:lnSpc>
            </a:pPr>
            <a:r>
              <a:rPr lang="en-US" sz="3499">
                <a:solidFill>
                  <a:srgbClr val="3B3B3B"/>
                </a:solidFill>
                <a:latin typeface="Canva Sans"/>
                <a:ea typeface="Canva Sans"/>
                <a:cs typeface="Canva Sans"/>
                <a:sym typeface="Canva Sans"/>
              </a:rPr>
              <a:t>with actionable recommendations and learning Insights </a:t>
            </a:r>
          </a:p>
        </p:txBody>
      </p:sp>
      <p:sp>
        <p:nvSpPr>
          <p:cNvPr id="37" name="TextBox 37"/>
          <p:cNvSpPr txBox="1"/>
          <p:nvPr/>
        </p:nvSpPr>
        <p:spPr>
          <a:xfrm>
            <a:off x="4929240" y="546228"/>
            <a:ext cx="8429520" cy="1313180"/>
          </a:xfrm>
          <a:prstGeom prst="rect">
            <a:avLst/>
          </a:prstGeom>
        </p:spPr>
        <p:txBody>
          <a:bodyPr lIns="0" tIns="0" rIns="0" bIns="0" rtlCol="0" anchor="t">
            <a:spAutoFit/>
          </a:bodyPr>
          <a:lstStyle/>
          <a:p>
            <a:pPr algn="ctr">
              <a:lnSpc>
                <a:spcPts val="5320"/>
              </a:lnSpc>
            </a:pPr>
            <a:r>
              <a:rPr lang="en-US" sz="3800" b="1">
                <a:solidFill>
                  <a:srgbClr val="0D0D0D"/>
                </a:solidFill>
                <a:latin typeface="Montserrat Bold"/>
                <a:ea typeface="Montserrat Bold"/>
                <a:cs typeface="Montserrat Bold"/>
                <a:sym typeface="Montserrat Bold"/>
              </a:rPr>
              <a:t>EXPECTED OUTPUTS/DELIVERABLES</a:t>
            </a:r>
          </a:p>
        </p:txBody>
      </p:sp>
      <p:sp>
        <p:nvSpPr>
          <p:cNvPr id="38" name="TextBox 38"/>
          <p:cNvSpPr txBox="1"/>
          <p:nvPr/>
        </p:nvSpPr>
        <p:spPr>
          <a:xfrm>
            <a:off x="1496439" y="2744489"/>
            <a:ext cx="5838123" cy="427029"/>
          </a:xfrm>
          <a:prstGeom prst="rect">
            <a:avLst/>
          </a:prstGeom>
        </p:spPr>
        <p:txBody>
          <a:bodyPr lIns="0" tIns="0" rIns="0" bIns="0" rtlCol="0" anchor="t">
            <a:spAutoFit/>
          </a:bodyPr>
          <a:lstStyle/>
          <a:p>
            <a:pPr marL="0" lvl="1" indent="0" algn="r">
              <a:lnSpc>
                <a:spcPts val="3539"/>
              </a:lnSpc>
              <a:spcBef>
                <a:spcPct val="0"/>
              </a:spcBef>
            </a:pPr>
            <a:r>
              <a:rPr lang="en-US" sz="2528" b="1">
                <a:solidFill>
                  <a:srgbClr val="0D0D0D"/>
                </a:solidFill>
                <a:latin typeface="Montserrat Bold"/>
                <a:ea typeface="Montserrat Bold"/>
                <a:cs typeface="Montserrat Bold"/>
                <a:sym typeface="Montserrat Bold"/>
              </a:rPr>
              <a:t>UIAA Web based Alumni database</a:t>
            </a:r>
          </a:p>
        </p:txBody>
      </p:sp>
      <p:sp>
        <p:nvSpPr>
          <p:cNvPr id="39" name="TextBox 39"/>
          <p:cNvSpPr txBox="1"/>
          <p:nvPr/>
        </p:nvSpPr>
        <p:spPr>
          <a:xfrm>
            <a:off x="1541451" y="3256849"/>
            <a:ext cx="5793110" cy="945697"/>
          </a:xfrm>
          <a:prstGeom prst="rect">
            <a:avLst/>
          </a:prstGeom>
        </p:spPr>
        <p:txBody>
          <a:bodyPr lIns="0" tIns="0" rIns="0" bIns="0" rtlCol="0" anchor="t">
            <a:spAutoFit/>
          </a:bodyPr>
          <a:lstStyle/>
          <a:p>
            <a:pPr marL="0" lvl="0" indent="0" algn="r">
              <a:lnSpc>
                <a:spcPts val="3803"/>
              </a:lnSpc>
            </a:pPr>
            <a:r>
              <a:rPr lang="en-US" sz="2535">
                <a:solidFill>
                  <a:srgbClr val="3B3B3B"/>
                </a:solidFill>
                <a:latin typeface="Canva Sans"/>
                <a:ea typeface="Canva Sans"/>
                <a:cs typeface="Canva Sans"/>
                <a:sym typeface="Canva Sans"/>
              </a:rPr>
              <a:t>A platform for storing and managing alumni data and contact information</a:t>
            </a:r>
          </a:p>
        </p:txBody>
      </p:sp>
      <p:sp>
        <p:nvSpPr>
          <p:cNvPr id="40" name="TextBox 40"/>
          <p:cNvSpPr txBox="1"/>
          <p:nvPr/>
        </p:nvSpPr>
        <p:spPr>
          <a:xfrm>
            <a:off x="12021417" y="3561196"/>
            <a:ext cx="5237883" cy="669925"/>
          </a:xfrm>
          <a:prstGeom prst="rect">
            <a:avLst/>
          </a:prstGeom>
        </p:spPr>
        <p:txBody>
          <a:bodyPr lIns="0" tIns="0" rIns="0" bIns="0" rtlCol="0" anchor="t">
            <a:spAutoFit/>
          </a:bodyPr>
          <a:lstStyle/>
          <a:p>
            <a:pPr marL="0" lvl="1" indent="0" algn="l">
              <a:lnSpc>
                <a:spcPts val="5599"/>
              </a:lnSpc>
              <a:spcBef>
                <a:spcPct val="0"/>
              </a:spcBef>
            </a:pPr>
            <a:r>
              <a:rPr lang="en-US" sz="3999" b="1">
                <a:solidFill>
                  <a:srgbClr val="F05776"/>
                </a:solidFill>
                <a:latin typeface="Montserrat Bold"/>
                <a:ea typeface="Montserrat Bold"/>
                <a:cs typeface="Montserrat Bold"/>
                <a:sym typeface="Montserrat Bold"/>
              </a:rPr>
              <a:t>Primary Output</a:t>
            </a:r>
          </a:p>
        </p:txBody>
      </p:sp>
      <p:sp>
        <p:nvSpPr>
          <p:cNvPr id="41" name="TextBox 41"/>
          <p:cNvSpPr txBox="1"/>
          <p:nvPr/>
        </p:nvSpPr>
        <p:spPr>
          <a:xfrm>
            <a:off x="12021417" y="4370012"/>
            <a:ext cx="4721591" cy="488316"/>
          </a:xfrm>
          <a:prstGeom prst="rect">
            <a:avLst/>
          </a:prstGeom>
        </p:spPr>
        <p:txBody>
          <a:bodyPr lIns="0" tIns="0" rIns="0" bIns="0" rtlCol="0" anchor="t">
            <a:spAutoFit/>
          </a:bodyPr>
          <a:lstStyle/>
          <a:p>
            <a:pPr marL="0" lvl="1" indent="0" algn="l">
              <a:lnSpc>
                <a:spcPts val="4059"/>
              </a:lnSpc>
              <a:spcBef>
                <a:spcPct val="0"/>
              </a:spcBef>
            </a:pPr>
            <a:r>
              <a:rPr lang="en-US" sz="2899" b="1">
                <a:solidFill>
                  <a:srgbClr val="0D0D0D"/>
                </a:solidFill>
                <a:latin typeface="Montserrat Bold"/>
                <a:ea typeface="Montserrat Bold"/>
                <a:cs typeface="Montserrat Bold"/>
                <a:sym typeface="Montserrat Bold"/>
              </a:rPr>
              <a:t>Full Tracer Study Report</a:t>
            </a:r>
          </a:p>
        </p:txBody>
      </p:sp>
      <p:sp>
        <p:nvSpPr>
          <p:cNvPr id="42" name="TextBox 42"/>
          <p:cNvSpPr txBox="1"/>
          <p:nvPr/>
        </p:nvSpPr>
        <p:spPr>
          <a:xfrm>
            <a:off x="404040" y="4825063"/>
            <a:ext cx="5838123" cy="427029"/>
          </a:xfrm>
          <a:prstGeom prst="rect">
            <a:avLst/>
          </a:prstGeom>
        </p:spPr>
        <p:txBody>
          <a:bodyPr lIns="0" tIns="0" rIns="0" bIns="0" rtlCol="0" anchor="t">
            <a:spAutoFit/>
          </a:bodyPr>
          <a:lstStyle/>
          <a:p>
            <a:pPr marL="0" lvl="1" indent="0" algn="r">
              <a:lnSpc>
                <a:spcPts val="3539"/>
              </a:lnSpc>
              <a:spcBef>
                <a:spcPct val="0"/>
              </a:spcBef>
            </a:pPr>
            <a:r>
              <a:rPr lang="en-US" sz="2528" b="1">
                <a:solidFill>
                  <a:srgbClr val="0D0D0D"/>
                </a:solidFill>
                <a:latin typeface="Montserrat Bold"/>
                <a:ea typeface="Montserrat Bold"/>
                <a:cs typeface="Montserrat Bold"/>
                <a:sym typeface="Montserrat Bold"/>
              </a:rPr>
              <a:t>Video documentary</a:t>
            </a:r>
          </a:p>
        </p:txBody>
      </p:sp>
      <p:sp>
        <p:nvSpPr>
          <p:cNvPr id="43" name="TextBox 43"/>
          <p:cNvSpPr txBox="1"/>
          <p:nvPr/>
        </p:nvSpPr>
        <p:spPr>
          <a:xfrm>
            <a:off x="449052" y="5337423"/>
            <a:ext cx="5793110" cy="945697"/>
          </a:xfrm>
          <a:prstGeom prst="rect">
            <a:avLst/>
          </a:prstGeom>
        </p:spPr>
        <p:txBody>
          <a:bodyPr lIns="0" tIns="0" rIns="0" bIns="0" rtlCol="0" anchor="t">
            <a:spAutoFit/>
          </a:bodyPr>
          <a:lstStyle/>
          <a:p>
            <a:pPr marL="0" lvl="0" indent="0" algn="r">
              <a:lnSpc>
                <a:spcPts val="3803"/>
              </a:lnSpc>
            </a:pPr>
            <a:r>
              <a:rPr lang="en-US" sz="2535">
                <a:solidFill>
                  <a:srgbClr val="3B3B3B"/>
                </a:solidFill>
                <a:latin typeface="Canva Sans"/>
                <a:ea typeface="Canva Sans"/>
                <a:cs typeface="Canva Sans"/>
                <a:sym typeface="Canva Sans"/>
              </a:rPr>
              <a:t>A minimum 10 alumni success stories, experiences and impact</a:t>
            </a:r>
          </a:p>
        </p:txBody>
      </p:sp>
      <p:sp>
        <p:nvSpPr>
          <p:cNvPr id="44" name="TextBox 44"/>
          <p:cNvSpPr txBox="1"/>
          <p:nvPr/>
        </p:nvSpPr>
        <p:spPr>
          <a:xfrm>
            <a:off x="10160090" y="7246196"/>
            <a:ext cx="7099210" cy="523876"/>
          </a:xfrm>
          <a:prstGeom prst="rect">
            <a:avLst/>
          </a:prstGeom>
        </p:spPr>
        <p:txBody>
          <a:bodyPr lIns="0" tIns="0" rIns="0" bIns="0" rtlCol="0" anchor="t">
            <a:spAutoFit/>
          </a:bodyPr>
          <a:lstStyle/>
          <a:p>
            <a:pPr marL="0" lvl="0" indent="0" algn="l">
              <a:lnSpc>
                <a:spcPts val="4499"/>
              </a:lnSpc>
            </a:pPr>
            <a:r>
              <a:rPr lang="en-US" sz="2999" b="1">
                <a:solidFill>
                  <a:srgbClr val="3B3B3B"/>
                </a:solidFill>
                <a:latin typeface="Canva Sans Bold"/>
                <a:ea typeface="Canva Sans Bold"/>
                <a:cs typeface="Canva Sans Bold"/>
                <a:sym typeface="Canva Sans Bold"/>
              </a:rPr>
              <a:t>Website:</a:t>
            </a:r>
            <a:r>
              <a:rPr lang="en-US" sz="2999">
                <a:solidFill>
                  <a:srgbClr val="3B3B3B"/>
                </a:solidFill>
                <a:latin typeface="Canva Sans"/>
                <a:ea typeface="Canva Sans"/>
                <a:cs typeface="Canva Sans"/>
                <a:sym typeface="Canva Sans"/>
              </a:rPr>
              <a:t> </a:t>
            </a:r>
            <a:r>
              <a:rPr lang="en-US" sz="2999" u="sng">
                <a:solidFill>
                  <a:srgbClr val="3B3B3B"/>
                </a:solidFill>
                <a:latin typeface="Canva Sans"/>
                <a:ea typeface="Canva Sans"/>
                <a:cs typeface="Canva Sans"/>
                <a:sym typeface="Canva Sans"/>
                <a:hlinkClick r:id="rId19" tooltip="https://www.uiaanetwork.org"/>
              </a:rPr>
              <a:t>https://www.uiaanetwork.org </a:t>
            </a:r>
          </a:p>
        </p:txBody>
      </p:sp>
      <p:sp>
        <p:nvSpPr>
          <p:cNvPr id="45" name="TextBox 45"/>
          <p:cNvSpPr txBox="1"/>
          <p:nvPr/>
        </p:nvSpPr>
        <p:spPr>
          <a:xfrm>
            <a:off x="10160090" y="7884372"/>
            <a:ext cx="7099210" cy="532069"/>
          </a:xfrm>
          <a:prstGeom prst="rect">
            <a:avLst/>
          </a:prstGeom>
        </p:spPr>
        <p:txBody>
          <a:bodyPr lIns="0" tIns="0" rIns="0" bIns="0" rtlCol="0" anchor="t">
            <a:spAutoFit/>
          </a:bodyPr>
          <a:lstStyle/>
          <a:p>
            <a:pPr lvl="0">
              <a:lnSpc>
                <a:spcPts val="4499"/>
              </a:lnSpc>
            </a:pPr>
            <a:r>
              <a:rPr lang="en-US" sz="2999" b="1" dirty="0">
                <a:solidFill>
                  <a:srgbClr val="3B3B3B"/>
                </a:solidFill>
                <a:latin typeface="Canva Sans Bold"/>
                <a:ea typeface="Canva Sans Bold"/>
                <a:cs typeface="Canva Sans Bold"/>
                <a:sym typeface="Canva Sans Bold"/>
              </a:rPr>
              <a:t>Video:</a:t>
            </a:r>
            <a:r>
              <a:rPr lang="en-US" sz="2999" dirty="0">
                <a:solidFill>
                  <a:srgbClr val="3B3B3B"/>
                </a:solidFill>
                <a:latin typeface="Canva Sans"/>
                <a:ea typeface="Canva Sans"/>
                <a:cs typeface="Canva Sans"/>
                <a:sym typeface="Canva Sans"/>
              </a:rPr>
              <a:t> </a:t>
            </a:r>
            <a:r>
              <a:rPr lang="en-US" sz="2999" u="sng" dirty="0">
                <a:solidFill>
                  <a:srgbClr val="3B3B3B"/>
                </a:solidFill>
                <a:latin typeface="Canva Sans"/>
                <a:ea typeface="Canva Sans"/>
                <a:cs typeface="Canva Sans"/>
                <a:sym typeface="Canva Sans"/>
                <a:hlinkClick r:id="rId20" tooltip="https://youtu.be/uwrVpS7RMec"/>
              </a:rPr>
              <a:t>https://youtu.be/uwrVpS7RMec  </a:t>
            </a:r>
          </a:p>
        </p:txBody>
      </p:sp>
      <p:sp>
        <p:nvSpPr>
          <p:cNvPr id="46" name="TextBox 46"/>
          <p:cNvSpPr txBox="1"/>
          <p:nvPr/>
        </p:nvSpPr>
        <p:spPr>
          <a:xfrm>
            <a:off x="1496439" y="7438293"/>
            <a:ext cx="5838123" cy="427029"/>
          </a:xfrm>
          <a:prstGeom prst="rect">
            <a:avLst/>
          </a:prstGeom>
        </p:spPr>
        <p:txBody>
          <a:bodyPr lIns="0" tIns="0" rIns="0" bIns="0" rtlCol="0" anchor="t">
            <a:spAutoFit/>
          </a:bodyPr>
          <a:lstStyle/>
          <a:p>
            <a:pPr marL="0" lvl="1" indent="0" algn="r">
              <a:lnSpc>
                <a:spcPts val="3539"/>
              </a:lnSpc>
              <a:spcBef>
                <a:spcPct val="0"/>
              </a:spcBef>
            </a:pPr>
            <a:r>
              <a:rPr lang="en-US" sz="2528" b="1">
                <a:solidFill>
                  <a:srgbClr val="0D0D0D"/>
                </a:solidFill>
                <a:latin typeface="Montserrat Bold"/>
                <a:ea typeface="Montserrat Bold"/>
                <a:cs typeface="Montserrat Bold"/>
                <a:sym typeface="Montserrat Bold"/>
              </a:rPr>
              <a:t>Engagement strategy</a:t>
            </a:r>
          </a:p>
        </p:txBody>
      </p:sp>
      <p:sp>
        <p:nvSpPr>
          <p:cNvPr id="47" name="TextBox 47"/>
          <p:cNvSpPr txBox="1"/>
          <p:nvPr/>
        </p:nvSpPr>
        <p:spPr>
          <a:xfrm>
            <a:off x="1541451" y="7950653"/>
            <a:ext cx="5793110" cy="945697"/>
          </a:xfrm>
          <a:prstGeom prst="rect">
            <a:avLst/>
          </a:prstGeom>
        </p:spPr>
        <p:txBody>
          <a:bodyPr lIns="0" tIns="0" rIns="0" bIns="0" rtlCol="0" anchor="t">
            <a:spAutoFit/>
          </a:bodyPr>
          <a:lstStyle/>
          <a:p>
            <a:pPr marL="0" lvl="0" indent="0" algn="r">
              <a:lnSpc>
                <a:spcPts val="3803"/>
              </a:lnSpc>
            </a:pPr>
            <a:r>
              <a:rPr lang="en-US" sz="2535">
                <a:solidFill>
                  <a:srgbClr val="3B3B3B"/>
                </a:solidFill>
                <a:latin typeface="Canva Sans"/>
                <a:ea typeface="Canva Sans"/>
                <a:cs typeface="Canva Sans"/>
                <a:sym typeface="Canva Sans"/>
              </a:rPr>
              <a:t>A plan to enhance alumni engagement and participation</a:t>
            </a:r>
          </a:p>
        </p:txBody>
      </p:sp>
      <p:grpSp>
        <p:nvGrpSpPr>
          <p:cNvPr id="48" name="Group 14">
            <a:extLst>
              <a:ext uri="{FF2B5EF4-FFF2-40B4-BE49-F238E27FC236}">
                <a16:creationId xmlns:a16="http://schemas.microsoft.com/office/drawing/2014/main" id="{D14BB2D3-2A96-E411-BA40-2E653752F456}"/>
              </a:ext>
            </a:extLst>
          </p:cNvPr>
          <p:cNvGrpSpPr/>
          <p:nvPr/>
        </p:nvGrpSpPr>
        <p:grpSpPr>
          <a:xfrm>
            <a:off x="383279" y="7369892"/>
            <a:ext cx="980373" cy="2107218"/>
            <a:chOff x="0" y="0"/>
            <a:chExt cx="1307163" cy="2809625"/>
          </a:xfrm>
        </p:grpSpPr>
        <p:sp>
          <p:nvSpPr>
            <p:cNvPr id="49" name="Freeform 15">
              <a:extLst>
                <a:ext uri="{FF2B5EF4-FFF2-40B4-BE49-F238E27FC236}">
                  <a16:creationId xmlns:a16="http://schemas.microsoft.com/office/drawing/2014/main" id="{8159DD2C-5137-FA35-D116-95687AE5B668}"/>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21"/>
              <a:stretch>
                <a:fillRect/>
              </a:stretch>
            </a:blipFill>
          </p:spPr>
        </p:sp>
        <p:sp>
          <p:nvSpPr>
            <p:cNvPr id="50" name="Freeform 16">
              <a:extLst>
                <a:ext uri="{FF2B5EF4-FFF2-40B4-BE49-F238E27FC236}">
                  <a16:creationId xmlns:a16="http://schemas.microsoft.com/office/drawing/2014/main" id="{F1BF19C8-8EEE-5C5D-3FD8-D205766918E7}"/>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22"/>
              <a:stretch>
                <a:fillRect/>
              </a:stretch>
            </a:blipFill>
          </p:spPr>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4550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0" name="Freeform 10"/>
          <p:cNvSpPr/>
          <p:nvPr/>
        </p:nvSpPr>
        <p:spPr>
          <a:xfrm flipH="1">
            <a:off x="15383665" y="1028700"/>
            <a:ext cx="1875635" cy="818557"/>
          </a:xfrm>
          <a:custGeom>
            <a:avLst/>
            <a:gdLst/>
            <a:ahLst/>
            <a:cxnLst/>
            <a:rect l="l" t="t" r="r" b="b"/>
            <a:pathLst>
              <a:path w="1875635" h="818557">
                <a:moveTo>
                  <a:pt x="1875635" y="0"/>
                </a:moveTo>
                <a:lnTo>
                  <a:pt x="0" y="0"/>
                </a:lnTo>
                <a:lnTo>
                  <a:pt x="0" y="818557"/>
                </a:lnTo>
                <a:lnTo>
                  <a:pt x="1875635" y="818557"/>
                </a:lnTo>
                <a:lnTo>
                  <a:pt x="1875635"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1" name="Freeform 11"/>
          <p:cNvSpPr/>
          <p:nvPr/>
        </p:nvSpPr>
        <p:spPr>
          <a:xfrm>
            <a:off x="6829475" y="3339698"/>
            <a:ext cx="4630200" cy="5833323"/>
          </a:xfrm>
          <a:custGeom>
            <a:avLst/>
            <a:gdLst/>
            <a:ahLst/>
            <a:cxnLst/>
            <a:rect l="l" t="t" r="r" b="b"/>
            <a:pathLst>
              <a:path w="4630200" h="5833323">
                <a:moveTo>
                  <a:pt x="0" y="0"/>
                </a:moveTo>
                <a:lnTo>
                  <a:pt x="4630200" y="0"/>
                </a:lnTo>
                <a:lnTo>
                  <a:pt x="4630200" y="5833323"/>
                </a:lnTo>
                <a:lnTo>
                  <a:pt x="0" y="583332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TextBox 12"/>
          <p:cNvSpPr txBox="1"/>
          <p:nvPr/>
        </p:nvSpPr>
        <p:spPr>
          <a:xfrm>
            <a:off x="2265695" y="5419263"/>
            <a:ext cx="2981212" cy="1175035"/>
          </a:xfrm>
          <a:prstGeom prst="rect">
            <a:avLst/>
          </a:prstGeom>
        </p:spPr>
        <p:txBody>
          <a:bodyPr lIns="0" tIns="0" rIns="0" bIns="0" rtlCol="0" anchor="t">
            <a:spAutoFit/>
          </a:bodyPr>
          <a:lstStyle/>
          <a:p>
            <a:pPr algn="l">
              <a:lnSpc>
                <a:spcPts val="2959"/>
              </a:lnSpc>
            </a:pPr>
            <a:r>
              <a:rPr lang="en-US" sz="2113" b="1">
                <a:solidFill>
                  <a:srgbClr val="545454"/>
                </a:solidFill>
                <a:latin typeface="Mont Bold"/>
                <a:ea typeface="Mont Bold"/>
                <a:cs typeface="Mont Bold"/>
                <a:sym typeface="Mont Bold"/>
              </a:rPr>
              <a:t>Utilized: </a:t>
            </a:r>
            <a:r>
              <a:rPr lang="en-US" sz="2113">
                <a:solidFill>
                  <a:srgbClr val="545454"/>
                </a:solidFill>
                <a:latin typeface="Mont"/>
                <a:ea typeface="Mont"/>
                <a:cs typeface="Mont"/>
                <a:sym typeface="Mont"/>
              </a:rPr>
              <a:t>surveys, storytelling, and interviews</a:t>
            </a:r>
          </a:p>
        </p:txBody>
      </p:sp>
      <p:sp>
        <p:nvSpPr>
          <p:cNvPr id="13" name="AutoShape 13"/>
          <p:cNvSpPr/>
          <p:nvPr/>
        </p:nvSpPr>
        <p:spPr>
          <a:xfrm>
            <a:off x="5923043" y="4268005"/>
            <a:ext cx="906432" cy="0"/>
          </a:xfrm>
          <a:prstGeom prst="line">
            <a:avLst/>
          </a:prstGeom>
          <a:ln w="19050" cap="flat">
            <a:solidFill>
              <a:srgbClr val="545454"/>
            </a:solidFill>
            <a:prstDash val="solid"/>
            <a:headEnd type="none" w="sm" len="sm"/>
            <a:tailEnd type="none" w="sm" len="sm"/>
          </a:ln>
        </p:spPr>
      </p:sp>
      <p:sp>
        <p:nvSpPr>
          <p:cNvPr id="14" name="AutoShape 14"/>
          <p:cNvSpPr/>
          <p:nvPr/>
        </p:nvSpPr>
        <p:spPr>
          <a:xfrm>
            <a:off x="5246907" y="5875838"/>
            <a:ext cx="1582568" cy="0"/>
          </a:xfrm>
          <a:prstGeom prst="line">
            <a:avLst/>
          </a:prstGeom>
          <a:ln w="19050" cap="flat">
            <a:solidFill>
              <a:srgbClr val="545454"/>
            </a:solidFill>
            <a:prstDash val="solid"/>
            <a:headEnd type="none" w="sm" len="sm"/>
            <a:tailEnd type="none" w="sm" len="sm"/>
          </a:ln>
        </p:spPr>
      </p:sp>
      <p:sp>
        <p:nvSpPr>
          <p:cNvPr id="15" name="AutoShape 15"/>
          <p:cNvSpPr/>
          <p:nvPr/>
        </p:nvSpPr>
        <p:spPr>
          <a:xfrm>
            <a:off x="6086000" y="7483672"/>
            <a:ext cx="1196691" cy="0"/>
          </a:xfrm>
          <a:prstGeom prst="line">
            <a:avLst/>
          </a:prstGeom>
          <a:ln w="19050" cap="flat">
            <a:solidFill>
              <a:srgbClr val="545454"/>
            </a:solidFill>
            <a:prstDash val="solid"/>
            <a:headEnd type="none" w="sm" len="sm"/>
            <a:tailEnd type="none" w="sm" len="sm"/>
          </a:ln>
        </p:spPr>
      </p:sp>
      <p:grpSp>
        <p:nvGrpSpPr>
          <p:cNvPr id="16" name="Group 16"/>
          <p:cNvGrpSpPr/>
          <p:nvPr/>
        </p:nvGrpSpPr>
        <p:grpSpPr>
          <a:xfrm rot="-5400000">
            <a:off x="5677740" y="4165553"/>
            <a:ext cx="310425" cy="204904"/>
            <a:chOff x="0" y="0"/>
            <a:chExt cx="812800" cy="536508"/>
          </a:xfrm>
        </p:grpSpPr>
        <p:sp>
          <p:nvSpPr>
            <p:cNvPr id="17" name="Freeform 17"/>
            <p:cNvSpPr/>
            <p:nvPr/>
          </p:nvSpPr>
          <p:spPr>
            <a:xfrm>
              <a:off x="0" y="0"/>
              <a:ext cx="812800" cy="536508"/>
            </a:xfrm>
            <a:custGeom>
              <a:avLst/>
              <a:gdLst/>
              <a:ahLst/>
              <a:cxnLst/>
              <a:rect l="l" t="t" r="r" b="b"/>
              <a:pathLst>
                <a:path w="812800" h="536508">
                  <a:moveTo>
                    <a:pt x="406400" y="0"/>
                  </a:moveTo>
                  <a:lnTo>
                    <a:pt x="812800" y="536508"/>
                  </a:lnTo>
                  <a:lnTo>
                    <a:pt x="0" y="536508"/>
                  </a:lnTo>
                  <a:lnTo>
                    <a:pt x="406400" y="0"/>
                  </a:lnTo>
                  <a:close/>
                </a:path>
              </a:pathLst>
            </a:custGeom>
            <a:solidFill>
              <a:srgbClr val="545454"/>
            </a:solidFill>
          </p:spPr>
        </p:sp>
        <p:sp>
          <p:nvSpPr>
            <p:cNvPr id="18" name="TextBox 18"/>
            <p:cNvSpPr txBox="1"/>
            <p:nvPr/>
          </p:nvSpPr>
          <p:spPr>
            <a:xfrm>
              <a:off x="127000" y="125268"/>
              <a:ext cx="558800" cy="372918"/>
            </a:xfrm>
            <a:prstGeom prst="rect">
              <a:avLst/>
            </a:prstGeom>
          </p:spPr>
          <p:txBody>
            <a:bodyPr lIns="50800" tIns="50800" rIns="50800" bIns="50800" rtlCol="0" anchor="ctr"/>
            <a:lstStyle/>
            <a:p>
              <a:pPr algn="ctr">
                <a:lnSpc>
                  <a:spcPts val="3359"/>
                </a:lnSpc>
              </a:pPr>
              <a:endParaRPr/>
            </a:p>
          </p:txBody>
        </p:sp>
      </p:grpSp>
      <p:grpSp>
        <p:nvGrpSpPr>
          <p:cNvPr id="19" name="Group 19"/>
          <p:cNvGrpSpPr/>
          <p:nvPr/>
        </p:nvGrpSpPr>
        <p:grpSpPr>
          <a:xfrm rot="-5400000">
            <a:off x="5091694" y="5773387"/>
            <a:ext cx="310425" cy="204904"/>
            <a:chOff x="0" y="0"/>
            <a:chExt cx="812800" cy="536508"/>
          </a:xfrm>
        </p:grpSpPr>
        <p:sp>
          <p:nvSpPr>
            <p:cNvPr id="20" name="Freeform 20"/>
            <p:cNvSpPr/>
            <p:nvPr/>
          </p:nvSpPr>
          <p:spPr>
            <a:xfrm>
              <a:off x="0" y="0"/>
              <a:ext cx="812800" cy="536508"/>
            </a:xfrm>
            <a:custGeom>
              <a:avLst/>
              <a:gdLst/>
              <a:ahLst/>
              <a:cxnLst/>
              <a:rect l="l" t="t" r="r" b="b"/>
              <a:pathLst>
                <a:path w="812800" h="536508">
                  <a:moveTo>
                    <a:pt x="406400" y="0"/>
                  </a:moveTo>
                  <a:lnTo>
                    <a:pt x="812800" y="536508"/>
                  </a:lnTo>
                  <a:lnTo>
                    <a:pt x="0" y="536508"/>
                  </a:lnTo>
                  <a:lnTo>
                    <a:pt x="406400" y="0"/>
                  </a:lnTo>
                  <a:close/>
                </a:path>
              </a:pathLst>
            </a:custGeom>
            <a:solidFill>
              <a:srgbClr val="545454"/>
            </a:solidFill>
          </p:spPr>
        </p:sp>
        <p:sp>
          <p:nvSpPr>
            <p:cNvPr id="21" name="TextBox 21"/>
            <p:cNvSpPr txBox="1"/>
            <p:nvPr/>
          </p:nvSpPr>
          <p:spPr>
            <a:xfrm>
              <a:off x="127000" y="125268"/>
              <a:ext cx="558800" cy="372918"/>
            </a:xfrm>
            <a:prstGeom prst="rect">
              <a:avLst/>
            </a:prstGeom>
          </p:spPr>
          <p:txBody>
            <a:bodyPr lIns="50800" tIns="50800" rIns="50800" bIns="50800" rtlCol="0" anchor="ctr"/>
            <a:lstStyle/>
            <a:p>
              <a:pPr algn="ctr">
                <a:lnSpc>
                  <a:spcPts val="3359"/>
                </a:lnSpc>
              </a:pPr>
              <a:endParaRPr/>
            </a:p>
          </p:txBody>
        </p:sp>
      </p:grpSp>
      <p:grpSp>
        <p:nvGrpSpPr>
          <p:cNvPr id="22" name="Group 22"/>
          <p:cNvGrpSpPr/>
          <p:nvPr/>
        </p:nvGrpSpPr>
        <p:grpSpPr>
          <a:xfrm rot="-5400000">
            <a:off x="5930787" y="7381220"/>
            <a:ext cx="310425" cy="204904"/>
            <a:chOff x="0" y="0"/>
            <a:chExt cx="812800" cy="536508"/>
          </a:xfrm>
        </p:grpSpPr>
        <p:sp>
          <p:nvSpPr>
            <p:cNvPr id="23" name="Freeform 23"/>
            <p:cNvSpPr/>
            <p:nvPr/>
          </p:nvSpPr>
          <p:spPr>
            <a:xfrm>
              <a:off x="0" y="0"/>
              <a:ext cx="812800" cy="536508"/>
            </a:xfrm>
            <a:custGeom>
              <a:avLst/>
              <a:gdLst/>
              <a:ahLst/>
              <a:cxnLst/>
              <a:rect l="l" t="t" r="r" b="b"/>
              <a:pathLst>
                <a:path w="812800" h="536508">
                  <a:moveTo>
                    <a:pt x="406400" y="0"/>
                  </a:moveTo>
                  <a:lnTo>
                    <a:pt x="812800" y="536508"/>
                  </a:lnTo>
                  <a:lnTo>
                    <a:pt x="0" y="536508"/>
                  </a:lnTo>
                  <a:lnTo>
                    <a:pt x="406400" y="0"/>
                  </a:lnTo>
                  <a:close/>
                </a:path>
              </a:pathLst>
            </a:custGeom>
            <a:solidFill>
              <a:srgbClr val="545454"/>
            </a:solidFill>
          </p:spPr>
        </p:sp>
        <p:sp>
          <p:nvSpPr>
            <p:cNvPr id="24" name="TextBox 24"/>
            <p:cNvSpPr txBox="1"/>
            <p:nvPr/>
          </p:nvSpPr>
          <p:spPr>
            <a:xfrm>
              <a:off x="127000" y="125268"/>
              <a:ext cx="558800" cy="372918"/>
            </a:xfrm>
            <a:prstGeom prst="rect">
              <a:avLst/>
            </a:prstGeom>
          </p:spPr>
          <p:txBody>
            <a:bodyPr lIns="50800" tIns="50800" rIns="50800" bIns="50800" rtlCol="0" anchor="ctr"/>
            <a:lstStyle/>
            <a:p>
              <a:pPr algn="ctr">
                <a:lnSpc>
                  <a:spcPts val="3359"/>
                </a:lnSpc>
              </a:pPr>
              <a:endParaRPr/>
            </a:p>
          </p:txBody>
        </p:sp>
      </p:grpSp>
      <p:sp>
        <p:nvSpPr>
          <p:cNvPr id="25" name="AutoShape 25"/>
          <p:cNvSpPr/>
          <p:nvPr/>
        </p:nvSpPr>
        <p:spPr>
          <a:xfrm>
            <a:off x="11006459" y="4268005"/>
            <a:ext cx="1132189" cy="0"/>
          </a:xfrm>
          <a:prstGeom prst="line">
            <a:avLst/>
          </a:prstGeom>
          <a:ln w="19050" cap="flat">
            <a:solidFill>
              <a:srgbClr val="545454"/>
            </a:solidFill>
            <a:prstDash val="solid"/>
            <a:headEnd type="none" w="sm" len="sm"/>
            <a:tailEnd type="none" w="sm" len="sm"/>
          </a:ln>
        </p:spPr>
      </p:sp>
      <p:grpSp>
        <p:nvGrpSpPr>
          <p:cNvPr id="26" name="Group 26"/>
          <p:cNvGrpSpPr/>
          <p:nvPr/>
        </p:nvGrpSpPr>
        <p:grpSpPr>
          <a:xfrm rot="5400000">
            <a:off x="11983435" y="4165553"/>
            <a:ext cx="310425" cy="204904"/>
            <a:chOff x="0" y="0"/>
            <a:chExt cx="812800" cy="536508"/>
          </a:xfrm>
        </p:grpSpPr>
        <p:sp>
          <p:nvSpPr>
            <p:cNvPr id="27" name="Freeform 27"/>
            <p:cNvSpPr/>
            <p:nvPr/>
          </p:nvSpPr>
          <p:spPr>
            <a:xfrm>
              <a:off x="0" y="0"/>
              <a:ext cx="812800" cy="536508"/>
            </a:xfrm>
            <a:custGeom>
              <a:avLst/>
              <a:gdLst/>
              <a:ahLst/>
              <a:cxnLst/>
              <a:rect l="l" t="t" r="r" b="b"/>
              <a:pathLst>
                <a:path w="812800" h="536508">
                  <a:moveTo>
                    <a:pt x="406400" y="0"/>
                  </a:moveTo>
                  <a:lnTo>
                    <a:pt x="812800" y="536508"/>
                  </a:lnTo>
                  <a:lnTo>
                    <a:pt x="0" y="536508"/>
                  </a:lnTo>
                  <a:lnTo>
                    <a:pt x="406400" y="0"/>
                  </a:lnTo>
                  <a:close/>
                </a:path>
              </a:pathLst>
            </a:custGeom>
            <a:solidFill>
              <a:srgbClr val="545454"/>
            </a:solidFill>
          </p:spPr>
        </p:sp>
        <p:sp>
          <p:nvSpPr>
            <p:cNvPr id="28" name="TextBox 28"/>
            <p:cNvSpPr txBox="1"/>
            <p:nvPr/>
          </p:nvSpPr>
          <p:spPr>
            <a:xfrm>
              <a:off x="127000" y="125268"/>
              <a:ext cx="558800" cy="372918"/>
            </a:xfrm>
            <a:prstGeom prst="rect">
              <a:avLst/>
            </a:prstGeom>
          </p:spPr>
          <p:txBody>
            <a:bodyPr lIns="50800" tIns="50800" rIns="50800" bIns="50800" rtlCol="0" anchor="ctr"/>
            <a:lstStyle/>
            <a:p>
              <a:pPr algn="ctr">
                <a:lnSpc>
                  <a:spcPts val="3359"/>
                </a:lnSpc>
              </a:pPr>
              <a:endParaRPr/>
            </a:p>
          </p:txBody>
        </p:sp>
      </p:grpSp>
      <p:sp>
        <p:nvSpPr>
          <p:cNvPr id="29" name="AutoShape 29"/>
          <p:cNvSpPr/>
          <p:nvPr/>
        </p:nvSpPr>
        <p:spPr>
          <a:xfrm>
            <a:off x="11459675" y="5875838"/>
            <a:ext cx="791698" cy="0"/>
          </a:xfrm>
          <a:prstGeom prst="line">
            <a:avLst/>
          </a:prstGeom>
          <a:ln w="19050" cap="flat">
            <a:solidFill>
              <a:srgbClr val="545454"/>
            </a:solidFill>
            <a:prstDash val="solid"/>
            <a:headEnd type="none" w="sm" len="sm"/>
            <a:tailEnd type="none" w="sm" len="sm"/>
          </a:ln>
        </p:spPr>
      </p:sp>
      <p:grpSp>
        <p:nvGrpSpPr>
          <p:cNvPr id="30" name="Group 30"/>
          <p:cNvGrpSpPr/>
          <p:nvPr/>
        </p:nvGrpSpPr>
        <p:grpSpPr>
          <a:xfrm rot="5400000">
            <a:off x="12096161" y="5773387"/>
            <a:ext cx="310425" cy="204904"/>
            <a:chOff x="0" y="0"/>
            <a:chExt cx="812800" cy="536508"/>
          </a:xfrm>
        </p:grpSpPr>
        <p:sp>
          <p:nvSpPr>
            <p:cNvPr id="31" name="Freeform 31"/>
            <p:cNvSpPr/>
            <p:nvPr/>
          </p:nvSpPr>
          <p:spPr>
            <a:xfrm>
              <a:off x="0" y="0"/>
              <a:ext cx="812800" cy="536508"/>
            </a:xfrm>
            <a:custGeom>
              <a:avLst/>
              <a:gdLst/>
              <a:ahLst/>
              <a:cxnLst/>
              <a:rect l="l" t="t" r="r" b="b"/>
              <a:pathLst>
                <a:path w="812800" h="536508">
                  <a:moveTo>
                    <a:pt x="406400" y="0"/>
                  </a:moveTo>
                  <a:lnTo>
                    <a:pt x="812800" y="536508"/>
                  </a:lnTo>
                  <a:lnTo>
                    <a:pt x="0" y="536508"/>
                  </a:lnTo>
                  <a:lnTo>
                    <a:pt x="406400" y="0"/>
                  </a:lnTo>
                  <a:close/>
                </a:path>
              </a:pathLst>
            </a:custGeom>
            <a:solidFill>
              <a:srgbClr val="545454"/>
            </a:solidFill>
          </p:spPr>
        </p:sp>
        <p:sp>
          <p:nvSpPr>
            <p:cNvPr id="32" name="TextBox 32"/>
            <p:cNvSpPr txBox="1"/>
            <p:nvPr/>
          </p:nvSpPr>
          <p:spPr>
            <a:xfrm>
              <a:off x="127000" y="125268"/>
              <a:ext cx="558800" cy="372918"/>
            </a:xfrm>
            <a:prstGeom prst="rect">
              <a:avLst/>
            </a:prstGeom>
          </p:spPr>
          <p:txBody>
            <a:bodyPr lIns="50800" tIns="50800" rIns="50800" bIns="50800" rtlCol="0" anchor="ctr"/>
            <a:lstStyle/>
            <a:p>
              <a:pPr algn="ctr">
                <a:lnSpc>
                  <a:spcPts val="3359"/>
                </a:lnSpc>
              </a:pPr>
              <a:endParaRPr/>
            </a:p>
          </p:txBody>
        </p:sp>
      </p:grpSp>
      <p:sp>
        <p:nvSpPr>
          <p:cNvPr id="33" name="AutoShape 33"/>
          <p:cNvSpPr/>
          <p:nvPr/>
        </p:nvSpPr>
        <p:spPr>
          <a:xfrm>
            <a:off x="11248188" y="7483672"/>
            <a:ext cx="1003185" cy="0"/>
          </a:xfrm>
          <a:prstGeom prst="line">
            <a:avLst/>
          </a:prstGeom>
          <a:ln w="19050" cap="flat">
            <a:solidFill>
              <a:srgbClr val="545454"/>
            </a:solidFill>
            <a:prstDash val="solid"/>
            <a:headEnd type="none" w="sm" len="sm"/>
            <a:tailEnd type="none" w="sm" len="sm"/>
          </a:ln>
        </p:spPr>
      </p:sp>
      <p:grpSp>
        <p:nvGrpSpPr>
          <p:cNvPr id="34" name="Group 34"/>
          <p:cNvGrpSpPr/>
          <p:nvPr/>
        </p:nvGrpSpPr>
        <p:grpSpPr>
          <a:xfrm rot="5400000">
            <a:off x="12096161" y="7381220"/>
            <a:ext cx="310425" cy="204904"/>
            <a:chOff x="0" y="0"/>
            <a:chExt cx="812800" cy="536508"/>
          </a:xfrm>
        </p:grpSpPr>
        <p:sp>
          <p:nvSpPr>
            <p:cNvPr id="35" name="Freeform 35"/>
            <p:cNvSpPr/>
            <p:nvPr/>
          </p:nvSpPr>
          <p:spPr>
            <a:xfrm>
              <a:off x="0" y="0"/>
              <a:ext cx="812800" cy="536508"/>
            </a:xfrm>
            <a:custGeom>
              <a:avLst/>
              <a:gdLst/>
              <a:ahLst/>
              <a:cxnLst/>
              <a:rect l="l" t="t" r="r" b="b"/>
              <a:pathLst>
                <a:path w="812800" h="536508">
                  <a:moveTo>
                    <a:pt x="406400" y="0"/>
                  </a:moveTo>
                  <a:lnTo>
                    <a:pt x="812800" y="536508"/>
                  </a:lnTo>
                  <a:lnTo>
                    <a:pt x="0" y="536508"/>
                  </a:lnTo>
                  <a:lnTo>
                    <a:pt x="406400" y="0"/>
                  </a:lnTo>
                  <a:close/>
                </a:path>
              </a:pathLst>
            </a:custGeom>
            <a:solidFill>
              <a:srgbClr val="545454"/>
            </a:solidFill>
          </p:spPr>
        </p:sp>
        <p:sp>
          <p:nvSpPr>
            <p:cNvPr id="36" name="TextBox 36"/>
            <p:cNvSpPr txBox="1"/>
            <p:nvPr/>
          </p:nvSpPr>
          <p:spPr>
            <a:xfrm>
              <a:off x="127000" y="125268"/>
              <a:ext cx="558800" cy="372918"/>
            </a:xfrm>
            <a:prstGeom prst="rect">
              <a:avLst/>
            </a:prstGeom>
          </p:spPr>
          <p:txBody>
            <a:bodyPr lIns="50800" tIns="50800" rIns="50800" bIns="50800" rtlCol="0" anchor="ctr"/>
            <a:lstStyle/>
            <a:p>
              <a:pPr algn="ctr">
                <a:lnSpc>
                  <a:spcPts val="3359"/>
                </a:lnSpc>
              </a:pPr>
              <a:endParaRPr/>
            </a:p>
          </p:txBody>
        </p:sp>
      </p:grpSp>
      <p:sp>
        <p:nvSpPr>
          <p:cNvPr id="37" name="Freeform 37"/>
          <p:cNvSpPr/>
          <p:nvPr/>
        </p:nvSpPr>
        <p:spPr>
          <a:xfrm>
            <a:off x="16191820" y="1285236"/>
            <a:ext cx="2665639" cy="1163328"/>
          </a:xfrm>
          <a:custGeom>
            <a:avLst/>
            <a:gdLst/>
            <a:ahLst/>
            <a:cxnLst/>
            <a:rect l="l" t="t" r="r" b="b"/>
            <a:pathLst>
              <a:path w="2665639" h="1163328">
                <a:moveTo>
                  <a:pt x="0" y="0"/>
                </a:moveTo>
                <a:lnTo>
                  <a:pt x="2665639" y="0"/>
                </a:lnTo>
                <a:lnTo>
                  <a:pt x="2665639" y="1163328"/>
                </a:lnTo>
                <a:lnTo>
                  <a:pt x="0" y="1163328"/>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8" name="TextBox 38"/>
          <p:cNvSpPr txBox="1"/>
          <p:nvPr/>
        </p:nvSpPr>
        <p:spPr>
          <a:xfrm>
            <a:off x="4192361" y="819150"/>
            <a:ext cx="9903279" cy="1781175"/>
          </a:xfrm>
          <a:prstGeom prst="rect">
            <a:avLst/>
          </a:prstGeom>
        </p:spPr>
        <p:txBody>
          <a:bodyPr lIns="0" tIns="0" rIns="0" bIns="0" rtlCol="0" anchor="t">
            <a:spAutoFit/>
          </a:bodyPr>
          <a:lstStyle/>
          <a:p>
            <a:pPr algn="ctr">
              <a:lnSpc>
                <a:spcPts val="6000"/>
              </a:lnSpc>
            </a:pPr>
            <a:r>
              <a:rPr lang="en-US" sz="6000" b="1" spc="120">
                <a:solidFill>
                  <a:srgbClr val="545454"/>
                </a:solidFill>
                <a:latin typeface="Mont Bold"/>
                <a:ea typeface="Mont Bold"/>
                <a:cs typeface="Mont Bold"/>
                <a:sym typeface="Mont Bold"/>
              </a:rPr>
              <a:t>TS-METHODOLOGY OVERVIEW</a:t>
            </a:r>
          </a:p>
        </p:txBody>
      </p:sp>
      <p:sp>
        <p:nvSpPr>
          <p:cNvPr id="39" name="TextBox 39"/>
          <p:cNvSpPr txBox="1"/>
          <p:nvPr/>
        </p:nvSpPr>
        <p:spPr>
          <a:xfrm>
            <a:off x="12562488" y="3811429"/>
            <a:ext cx="3464806" cy="1537094"/>
          </a:xfrm>
          <a:prstGeom prst="rect">
            <a:avLst/>
          </a:prstGeom>
        </p:spPr>
        <p:txBody>
          <a:bodyPr lIns="0" tIns="0" rIns="0" bIns="0" rtlCol="0" anchor="t">
            <a:spAutoFit/>
          </a:bodyPr>
          <a:lstStyle/>
          <a:p>
            <a:pPr algn="l">
              <a:lnSpc>
                <a:spcPts val="2959"/>
              </a:lnSpc>
            </a:pPr>
            <a:r>
              <a:rPr lang="en-US" sz="2113">
                <a:solidFill>
                  <a:srgbClr val="545454"/>
                </a:solidFill>
                <a:latin typeface="Mont"/>
                <a:ea typeface="Mont"/>
                <a:cs typeface="Mont"/>
                <a:sym typeface="Mont"/>
              </a:rPr>
              <a:t>Quantitative: Online Structured Survey – Kobo Collect, NVivo, Excel, Python</a:t>
            </a:r>
          </a:p>
        </p:txBody>
      </p:sp>
      <p:sp>
        <p:nvSpPr>
          <p:cNvPr id="40" name="TextBox 40"/>
          <p:cNvSpPr txBox="1"/>
          <p:nvPr/>
        </p:nvSpPr>
        <p:spPr>
          <a:xfrm>
            <a:off x="12562488" y="5542106"/>
            <a:ext cx="3464806" cy="798852"/>
          </a:xfrm>
          <a:prstGeom prst="rect">
            <a:avLst/>
          </a:prstGeom>
        </p:spPr>
        <p:txBody>
          <a:bodyPr lIns="0" tIns="0" rIns="0" bIns="0" rtlCol="0" anchor="t">
            <a:spAutoFit/>
          </a:bodyPr>
          <a:lstStyle/>
          <a:p>
            <a:pPr algn="l">
              <a:lnSpc>
                <a:spcPts val="2959"/>
              </a:lnSpc>
            </a:pPr>
            <a:r>
              <a:rPr lang="en-US" sz="2113">
                <a:solidFill>
                  <a:srgbClr val="545454"/>
                </a:solidFill>
                <a:latin typeface="Mont"/>
                <a:ea typeface="Mont"/>
                <a:cs typeface="Mont"/>
                <a:sym typeface="Mont"/>
              </a:rPr>
              <a:t>Qualitative (Transcribed using turboscribe)</a:t>
            </a:r>
          </a:p>
        </p:txBody>
      </p:sp>
      <p:sp>
        <p:nvSpPr>
          <p:cNvPr id="41" name="TextBox 41"/>
          <p:cNvSpPr txBox="1"/>
          <p:nvPr/>
        </p:nvSpPr>
        <p:spPr>
          <a:xfrm>
            <a:off x="12562488" y="7027096"/>
            <a:ext cx="3911454" cy="1537094"/>
          </a:xfrm>
          <a:prstGeom prst="rect">
            <a:avLst/>
          </a:prstGeom>
        </p:spPr>
        <p:txBody>
          <a:bodyPr lIns="0" tIns="0" rIns="0" bIns="0" rtlCol="0" anchor="t">
            <a:spAutoFit/>
          </a:bodyPr>
          <a:lstStyle/>
          <a:p>
            <a:pPr algn="l">
              <a:lnSpc>
                <a:spcPts val="2959"/>
              </a:lnSpc>
            </a:pPr>
            <a:r>
              <a:rPr lang="en-US" sz="2113">
                <a:solidFill>
                  <a:srgbClr val="545454"/>
                </a:solidFill>
                <a:latin typeface="Mont"/>
                <a:ea typeface="Mont"/>
                <a:cs typeface="Mont"/>
                <a:sym typeface="Mont"/>
              </a:rPr>
              <a:t>10 KIIs with stakeholders, 3 Cohort-based FDG, 12 Narrative Stories, 1 Documentary.</a:t>
            </a:r>
          </a:p>
        </p:txBody>
      </p:sp>
      <p:sp>
        <p:nvSpPr>
          <p:cNvPr id="42" name="TextBox 42"/>
          <p:cNvSpPr txBox="1"/>
          <p:nvPr/>
        </p:nvSpPr>
        <p:spPr>
          <a:xfrm>
            <a:off x="1878765" y="3778375"/>
            <a:ext cx="3755071" cy="1175385"/>
          </a:xfrm>
          <a:prstGeom prst="rect">
            <a:avLst/>
          </a:prstGeom>
        </p:spPr>
        <p:txBody>
          <a:bodyPr lIns="0" tIns="0" rIns="0" bIns="0" rtlCol="0" anchor="t">
            <a:spAutoFit/>
          </a:bodyPr>
          <a:lstStyle/>
          <a:p>
            <a:pPr algn="l">
              <a:lnSpc>
                <a:spcPts val="2940"/>
              </a:lnSpc>
            </a:pPr>
            <a:r>
              <a:rPr lang="en-US" sz="2100" b="1">
                <a:solidFill>
                  <a:srgbClr val="545454"/>
                </a:solidFill>
                <a:latin typeface="Mont Bold"/>
                <a:ea typeface="Mont Bold"/>
                <a:cs typeface="Mont Bold"/>
                <a:sym typeface="Mont Bold"/>
              </a:rPr>
              <a:t>Mixed-methods approach:</a:t>
            </a:r>
            <a:r>
              <a:rPr lang="en-US" sz="2100">
                <a:solidFill>
                  <a:srgbClr val="545454"/>
                </a:solidFill>
                <a:latin typeface="Mont"/>
                <a:ea typeface="Mont"/>
                <a:cs typeface="Mont"/>
                <a:sym typeface="Mont"/>
              </a:rPr>
              <a:t> Quanlitative &amp; Quantitative methods</a:t>
            </a:r>
          </a:p>
        </p:txBody>
      </p:sp>
      <p:sp>
        <p:nvSpPr>
          <p:cNvPr id="43" name="TextBox 43"/>
          <p:cNvSpPr txBox="1"/>
          <p:nvPr/>
        </p:nvSpPr>
        <p:spPr>
          <a:xfrm>
            <a:off x="2265695" y="7027096"/>
            <a:ext cx="3464806" cy="1167973"/>
          </a:xfrm>
          <a:prstGeom prst="rect">
            <a:avLst/>
          </a:prstGeom>
        </p:spPr>
        <p:txBody>
          <a:bodyPr lIns="0" tIns="0" rIns="0" bIns="0" rtlCol="0" anchor="t">
            <a:spAutoFit/>
          </a:bodyPr>
          <a:lstStyle/>
          <a:p>
            <a:pPr algn="l">
              <a:lnSpc>
                <a:spcPts val="2959"/>
              </a:lnSpc>
            </a:pPr>
            <a:r>
              <a:rPr lang="en-US" sz="2113">
                <a:solidFill>
                  <a:srgbClr val="545454"/>
                </a:solidFill>
                <a:latin typeface="Mont"/>
                <a:ea typeface="Mont"/>
                <a:cs typeface="Mont"/>
                <a:sym typeface="Mont"/>
              </a:rPr>
              <a:t>Captured insights from 201 of 380 alumni (53% response rate)</a:t>
            </a:r>
          </a:p>
        </p:txBody>
      </p:sp>
      <p:sp>
        <p:nvSpPr>
          <p:cNvPr id="44" name="TextBox 44"/>
          <p:cNvSpPr txBox="1"/>
          <p:nvPr/>
        </p:nvSpPr>
        <p:spPr>
          <a:xfrm>
            <a:off x="7615359" y="3859019"/>
            <a:ext cx="1191005" cy="751261"/>
          </a:xfrm>
          <a:prstGeom prst="rect">
            <a:avLst/>
          </a:prstGeom>
        </p:spPr>
        <p:txBody>
          <a:bodyPr lIns="0" tIns="0" rIns="0" bIns="0" rtlCol="0" anchor="t">
            <a:spAutoFit/>
          </a:bodyPr>
          <a:lstStyle/>
          <a:p>
            <a:pPr algn="ctr">
              <a:lnSpc>
                <a:spcPts val="4403"/>
              </a:lnSpc>
            </a:pPr>
            <a:r>
              <a:rPr lang="en-US" sz="4403" b="1">
                <a:solidFill>
                  <a:srgbClr val="FFFFFF"/>
                </a:solidFill>
                <a:latin typeface="Mont Bold"/>
                <a:ea typeface="Mont Bold"/>
                <a:cs typeface="Mont Bold"/>
                <a:sym typeface="Mont Bold"/>
              </a:rPr>
              <a:t>01</a:t>
            </a:r>
          </a:p>
        </p:txBody>
      </p:sp>
      <p:sp>
        <p:nvSpPr>
          <p:cNvPr id="45" name="TextBox 45"/>
          <p:cNvSpPr txBox="1"/>
          <p:nvPr/>
        </p:nvSpPr>
        <p:spPr>
          <a:xfrm>
            <a:off x="7615359" y="5279790"/>
            <a:ext cx="1191005" cy="751261"/>
          </a:xfrm>
          <a:prstGeom prst="rect">
            <a:avLst/>
          </a:prstGeom>
        </p:spPr>
        <p:txBody>
          <a:bodyPr lIns="0" tIns="0" rIns="0" bIns="0" rtlCol="0" anchor="t">
            <a:spAutoFit/>
          </a:bodyPr>
          <a:lstStyle/>
          <a:p>
            <a:pPr algn="ctr">
              <a:lnSpc>
                <a:spcPts val="4403"/>
              </a:lnSpc>
            </a:pPr>
            <a:r>
              <a:rPr lang="en-US" sz="4403" b="1">
                <a:solidFill>
                  <a:srgbClr val="FFFFFF"/>
                </a:solidFill>
                <a:latin typeface="Mont Bold"/>
                <a:ea typeface="Mont Bold"/>
                <a:cs typeface="Mont Bold"/>
                <a:sym typeface="Mont Bold"/>
              </a:rPr>
              <a:t>02</a:t>
            </a:r>
          </a:p>
        </p:txBody>
      </p:sp>
      <p:sp>
        <p:nvSpPr>
          <p:cNvPr id="46" name="TextBox 46"/>
          <p:cNvSpPr txBox="1"/>
          <p:nvPr/>
        </p:nvSpPr>
        <p:spPr>
          <a:xfrm>
            <a:off x="7615359" y="6909966"/>
            <a:ext cx="1191005" cy="751261"/>
          </a:xfrm>
          <a:prstGeom prst="rect">
            <a:avLst/>
          </a:prstGeom>
        </p:spPr>
        <p:txBody>
          <a:bodyPr lIns="0" tIns="0" rIns="0" bIns="0" rtlCol="0" anchor="t">
            <a:spAutoFit/>
          </a:bodyPr>
          <a:lstStyle/>
          <a:p>
            <a:pPr algn="ctr">
              <a:lnSpc>
                <a:spcPts val="4403"/>
              </a:lnSpc>
            </a:pPr>
            <a:r>
              <a:rPr lang="en-US" sz="4403" b="1">
                <a:solidFill>
                  <a:srgbClr val="FFFFFF"/>
                </a:solidFill>
                <a:latin typeface="Mont Bold"/>
                <a:ea typeface="Mont Bold"/>
                <a:cs typeface="Mont Bold"/>
                <a:sym typeface="Mont Bold"/>
              </a:rPr>
              <a:t>03</a:t>
            </a:r>
          </a:p>
        </p:txBody>
      </p:sp>
      <p:sp>
        <p:nvSpPr>
          <p:cNvPr id="47" name="TextBox 47"/>
          <p:cNvSpPr txBox="1"/>
          <p:nvPr/>
        </p:nvSpPr>
        <p:spPr>
          <a:xfrm>
            <a:off x="9387610" y="3859019"/>
            <a:ext cx="1191005" cy="751261"/>
          </a:xfrm>
          <a:prstGeom prst="rect">
            <a:avLst/>
          </a:prstGeom>
        </p:spPr>
        <p:txBody>
          <a:bodyPr lIns="0" tIns="0" rIns="0" bIns="0" rtlCol="0" anchor="t">
            <a:spAutoFit/>
          </a:bodyPr>
          <a:lstStyle/>
          <a:p>
            <a:pPr algn="ctr">
              <a:lnSpc>
                <a:spcPts val="4403"/>
              </a:lnSpc>
            </a:pPr>
            <a:r>
              <a:rPr lang="en-US" sz="4403" b="1">
                <a:solidFill>
                  <a:srgbClr val="FFFFFF"/>
                </a:solidFill>
                <a:latin typeface="Mont Bold"/>
                <a:ea typeface="Mont Bold"/>
                <a:cs typeface="Mont Bold"/>
                <a:sym typeface="Mont Bold"/>
              </a:rPr>
              <a:t>04</a:t>
            </a:r>
          </a:p>
        </p:txBody>
      </p:sp>
      <p:sp>
        <p:nvSpPr>
          <p:cNvPr id="48" name="TextBox 48"/>
          <p:cNvSpPr txBox="1"/>
          <p:nvPr/>
        </p:nvSpPr>
        <p:spPr>
          <a:xfrm>
            <a:off x="9387610" y="5279790"/>
            <a:ext cx="1191005" cy="751261"/>
          </a:xfrm>
          <a:prstGeom prst="rect">
            <a:avLst/>
          </a:prstGeom>
        </p:spPr>
        <p:txBody>
          <a:bodyPr lIns="0" tIns="0" rIns="0" bIns="0" rtlCol="0" anchor="t">
            <a:spAutoFit/>
          </a:bodyPr>
          <a:lstStyle/>
          <a:p>
            <a:pPr algn="ctr">
              <a:lnSpc>
                <a:spcPts val="4403"/>
              </a:lnSpc>
            </a:pPr>
            <a:r>
              <a:rPr lang="en-US" sz="4403" b="1">
                <a:solidFill>
                  <a:srgbClr val="FFFFFF"/>
                </a:solidFill>
                <a:latin typeface="Mont Bold"/>
                <a:ea typeface="Mont Bold"/>
                <a:cs typeface="Mont Bold"/>
                <a:sym typeface="Mont Bold"/>
              </a:rPr>
              <a:t>05</a:t>
            </a:r>
          </a:p>
        </p:txBody>
      </p:sp>
      <p:sp>
        <p:nvSpPr>
          <p:cNvPr id="49" name="TextBox 49"/>
          <p:cNvSpPr txBox="1"/>
          <p:nvPr/>
        </p:nvSpPr>
        <p:spPr>
          <a:xfrm>
            <a:off x="9387610" y="6909966"/>
            <a:ext cx="1191005" cy="751261"/>
          </a:xfrm>
          <a:prstGeom prst="rect">
            <a:avLst/>
          </a:prstGeom>
        </p:spPr>
        <p:txBody>
          <a:bodyPr lIns="0" tIns="0" rIns="0" bIns="0" rtlCol="0" anchor="t">
            <a:spAutoFit/>
          </a:bodyPr>
          <a:lstStyle/>
          <a:p>
            <a:pPr algn="ctr">
              <a:lnSpc>
                <a:spcPts val="4403"/>
              </a:lnSpc>
            </a:pPr>
            <a:r>
              <a:rPr lang="en-US" sz="4403" b="1">
                <a:solidFill>
                  <a:srgbClr val="FFFFFF"/>
                </a:solidFill>
                <a:latin typeface="Mont Bold"/>
                <a:ea typeface="Mont Bold"/>
                <a:cs typeface="Mont Bold"/>
                <a:sym typeface="Mont Bold"/>
              </a:rPr>
              <a:t>06</a:t>
            </a:r>
          </a:p>
        </p:txBody>
      </p:sp>
      <p:sp>
        <p:nvSpPr>
          <p:cNvPr id="50" name="TextBox 50"/>
          <p:cNvSpPr txBox="1"/>
          <p:nvPr/>
        </p:nvSpPr>
        <p:spPr>
          <a:xfrm>
            <a:off x="1956956" y="2733273"/>
            <a:ext cx="6038853" cy="606425"/>
          </a:xfrm>
          <a:prstGeom prst="rect">
            <a:avLst/>
          </a:prstGeom>
        </p:spPr>
        <p:txBody>
          <a:bodyPr lIns="0" tIns="0" rIns="0" bIns="0" rtlCol="0" anchor="t">
            <a:spAutoFit/>
          </a:bodyPr>
          <a:lstStyle/>
          <a:p>
            <a:pPr marL="0" lvl="1" indent="0" algn="l">
              <a:lnSpc>
                <a:spcPts val="4900"/>
              </a:lnSpc>
              <a:spcBef>
                <a:spcPct val="0"/>
              </a:spcBef>
            </a:pPr>
            <a:r>
              <a:rPr lang="en-US" sz="3500" b="1">
                <a:solidFill>
                  <a:srgbClr val="F05776"/>
                </a:solidFill>
                <a:latin typeface="Montserrat Bold"/>
                <a:ea typeface="Montserrat Bold"/>
                <a:cs typeface="Montserrat Bold"/>
                <a:sym typeface="Montserrat Bold"/>
              </a:rPr>
              <a:t>Collaborative Approach</a:t>
            </a:r>
          </a:p>
        </p:txBody>
      </p:sp>
      <p:sp>
        <p:nvSpPr>
          <p:cNvPr id="51" name="TextBox 51"/>
          <p:cNvSpPr txBox="1"/>
          <p:nvPr/>
        </p:nvSpPr>
        <p:spPr>
          <a:xfrm>
            <a:off x="10727994" y="2998386"/>
            <a:ext cx="6038853" cy="606425"/>
          </a:xfrm>
          <a:prstGeom prst="rect">
            <a:avLst/>
          </a:prstGeom>
        </p:spPr>
        <p:txBody>
          <a:bodyPr lIns="0" tIns="0" rIns="0" bIns="0" rtlCol="0" anchor="t">
            <a:spAutoFit/>
          </a:bodyPr>
          <a:lstStyle/>
          <a:p>
            <a:pPr marL="0" lvl="1" indent="0" algn="l">
              <a:lnSpc>
                <a:spcPts val="4900"/>
              </a:lnSpc>
              <a:spcBef>
                <a:spcPct val="0"/>
              </a:spcBef>
            </a:pPr>
            <a:r>
              <a:rPr lang="en-US" sz="3500" b="1">
                <a:solidFill>
                  <a:srgbClr val="F05776"/>
                </a:solidFill>
                <a:latin typeface="Montserrat Bold"/>
                <a:ea typeface="Montserrat Bold"/>
                <a:cs typeface="Montserrat Bold"/>
                <a:sym typeface="Montserrat Bold"/>
              </a:rPr>
              <a:t>Data Collection Tools</a:t>
            </a:r>
          </a:p>
        </p:txBody>
      </p:sp>
      <p:grpSp>
        <p:nvGrpSpPr>
          <p:cNvPr id="52" name="Group 14">
            <a:extLst>
              <a:ext uri="{FF2B5EF4-FFF2-40B4-BE49-F238E27FC236}">
                <a16:creationId xmlns:a16="http://schemas.microsoft.com/office/drawing/2014/main" id="{D56972CD-E403-0264-12D7-9D656925A3E0}"/>
              </a:ext>
            </a:extLst>
          </p:cNvPr>
          <p:cNvGrpSpPr/>
          <p:nvPr/>
        </p:nvGrpSpPr>
        <p:grpSpPr>
          <a:xfrm>
            <a:off x="16794740" y="4173898"/>
            <a:ext cx="980373" cy="2107218"/>
            <a:chOff x="0" y="0"/>
            <a:chExt cx="1307163" cy="2809625"/>
          </a:xfrm>
        </p:grpSpPr>
        <p:sp>
          <p:nvSpPr>
            <p:cNvPr id="53" name="Freeform 15">
              <a:extLst>
                <a:ext uri="{FF2B5EF4-FFF2-40B4-BE49-F238E27FC236}">
                  <a16:creationId xmlns:a16="http://schemas.microsoft.com/office/drawing/2014/main" id="{F483B037-6172-CA09-8C15-95EB9B455D22}"/>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7"/>
              <a:stretch>
                <a:fillRect/>
              </a:stretch>
            </a:blipFill>
          </p:spPr>
        </p:sp>
        <p:sp>
          <p:nvSpPr>
            <p:cNvPr id="54" name="Freeform 16">
              <a:extLst>
                <a:ext uri="{FF2B5EF4-FFF2-40B4-BE49-F238E27FC236}">
                  <a16:creationId xmlns:a16="http://schemas.microsoft.com/office/drawing/2014/main" id="{5FA42B6F-5502-F39A-58E6-0F534E5B36B1}"/>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8"/>
              <a:stretch>
                <a:fillRect/>
              </a:stretch>
            </a:blipFill>
          </p:spPr>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4550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0" name="Freeform 10"/>
          <p:cNvSpPr/>
          <p:nvPr/>
        </p:nvSpPr>
        <p:spPr>
          <a:xfrm flipH="1">
            <a:off x="15383665" y="1028700"/>
            <a:ext cx="1875635" cy="818557"/>
          </a:xfrm>
          <a:custGeom>
            <a:avLst/>
            <a:gdLst/>
            <a:ahLst/>
            <a:cxnLst/>
            <a:rect l="l" t="t" r="r" b="b"/>
            <a:pathLst>
              <a:path w="1875635" h="818557">
                <a:moveTo>
                  <a:pt x="1875635" y="0"/>
                </a:moveTo>
                <a:lnTo>
                  <a:pt x="0" y="0"/>
                </a:lnTo>
                <a:lnTo>
                  <a:pt x="0" y="818557"/>
                </a:lnTo>
                <a:lnTo>
                  <a:pt x="1875635" y="818557"/>
                </a:lnTo>
                <a:lnTo>
                  <a:pt x="1875635"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11" name="Group 11"/>
          <p:cNvGrpSpPr/>
          <p:nvPr/>
        </p:nvGrpSpPr>
        <p:grpSpPr>
          <a:xfrm>
            <a:off x="0" y="0"/>
            <a:ext cx="18288000" cy="5143500"/>
            <a:chOff x="0" y="0"/>
            <a:chExt cx="4816593" cy="1354667"/>
          </a:xfrm>
        </p:grpSpPr>
        <p:sp>
          <p:nvSpPr>
            <p:cNvPr id="12" name="Freeform 12"/>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FFFFFF"/>
            </a:solidFill>
          </p:spPr>
        </p:sp>
        <p:sp>
          <p:nvSpPr>
            <p:cNvPr id="13" name="TextBox 13"/>
            <p:cNvSpPr txBox="1"/>
            <p:nvPr/>
          </p:nvSpPr>
          <p:spPr>
            <a:xfrm>
              <a:off x="0" y="-38100"/>
              <a:ext cx="4816593" cy="1392767"/>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1267033" y="1546211"/>
            <a:ext cx="4091155" cy="3236982"/>
          </a:xfrm>
          <a:prstGeom prst="rect">
            <a:avLst/>
          </a:prstGeom>
        </p:spPr>
        <p:txBody>
          <a:bodyPr lIns="0" tIns="0" rIns="0" bIns="0" rtlCol="0" anchor="t">
            <a:spAutoFit/>
          </a:bodyPr>
          <a:lstStyle/>
          <a:p>
            <a:pPr algn="l">
              <a:lnSpc>
                <a:spcPts val="8615"/>
              </a:lnSpc>
            </a:pPr>
            <a:r>
              <a:rPr lang="en-US" sz="6154" b="1">
                <a:solidFill>
                  <a:srgbClr val="05908C"/>
                </a:solidFill>
                <a:latin typeface="Martel Heavy"/>
                <a:ea typeface="Martel Heavy"/>
                <a:cs typeface="Martel Heavy"/>
                <a:sym typeface="Martel Heavy"/>
              </a:rPr>
              <a:t>Response Rate per Cohort</a:t>
            </a:r>
          </a:p>
        </p:txBody>
      </p:sp>
      <p:sp>
        <p:nvSpPr>
          <p:cNvPr id="15" name="TextBox 15"/>
          <p:cNvSpPr txBox="1"/>
          <p:nvPr/>
        </p:nvSpPr>
        <p:spPr>
          <a:xfrm>
            <a:off x="1267033" y="4687944"/>
            <a:ext cx="4091155" cy="4258472"/>
          </a:xfrm>
          <a:prstGeom prst="rect">
            <a:avLst/>
          </a:prstGeom>
        </p:spPr>
        <p:txBody>
          <a:bodyPr lIns="0" tIns="0" rIns="0" bIns="0" rtlCol="0" anchor="t">
            <a:spAutoFit/>
          </a:bodyPr>
          <a:lstStyle/>
          <a:p>
            <a:pPr algn="l">
              <a:lnSpc>
                <a:spcPts val="6781"/>
              </a:lnSpc>
            </a:pPr>
            <a:r>
              <a:rPr lang="en-US" sz="4843">
                <a:solidFill>
                  <a:srgbClr val="051F44"/>
                </a:solidFill>
                <a:latin typeface="Assistant"/>
                <a:ea typeface="Assistant"/>
                <a:cs typeface="Assistant"/>
                <a:sym typeface="Assistant"/>
              </a:rPr>
              <a:t> Recent cohort (2014–2024), demonstrated the highest response Rate.</a:t>
            </a:r>
          </a:p>
        </p:txBody>
      </p:sp>
      <p:graphicFrame>
        <p:nvGraphicFramePr>
          <p:cNvPr id="16" name="Table 16"/>
          <p:cNvGraphicFramePr>
            <a:graphicFrameLocks noGrp="1"/>
          </p:cNvGraphicFramePr>
          <p:nvPr/>
        </p:nvGraphicFramePr>
        <p:xfrm>
          <a:off x="5539101" y="1660511"/>
          <a:ext cx="11481865" cy="7442862"/>
        </p:xfrm>
        <a:graphic>
          <a:graphicData uri="http://schemas.openxmlformats.org/drawingml/2006/table">
            <a:tbl>
              <a:tblPr/>
              <a:tblGrid>
                <a:gridCol w="4043224">
                  <a:extLst>
                    <a:ext uri="{9D8B030D-6E8A-4147-A177-3AD203B41FA5}">
                      <a16:colId xmlns:a16="http://schemas.microsoft.com/office/drawing/2014/main" val="20000"/>
                    </a:ext>
                  </a:extLst>
                </a:gridCol>
                <a:gridCol w="2361551">
                  <a:extLst>
                    <a:ext uri="{9D8B030D-6E8A-4147-A177-3AD203B41FA5}">
                      <a16:colId xmlns:a16="http://schemas.microsoft.com/office/drawing/2014/main" val="20001"/>
                    </a:ext>
                  </a:extLst>
                </a:gridCol>
                <a:gridCol w="2789058">
                  <a:extLst>
                    <a:ext uri="{9D8B030D-6E8A-4147-A177-3AD203B41FA5}">
                      <a16:colId xmlns:a16="http://schemas.microsoft.com/office/drawing/2014/main" val="20002"/>
                    </a:ext>
                  </a:extLst>
                </a:gridCol>
                <a:gridCol w="2288032">
                  <a:extLst>
                    <a:ext uri="{9D8B030D-6E8A-4147-A177-3AD203B41FA5}">
                      <a16:colId xmlns:a16="http://schemas.microsoft.com/office/drawing/2014/main" val="20003"/>
                    </a:ext>
                  </a:extLst>
                </a:gridCol>
              </a:tblGrid>
              <a:tr h="1563100">
                <a:tc>
                  <a:txBody>
                    <a:bodyPr/>
                    <a:lstStyle/>
                    <a:p>
                      <a:pPr algn="just">
                        <a:lnSpc>
                          <a:spcPts val="5174"/>
                        </a:lnSpc>
                        <a:defRPr/>
                      </a:pPr>
                      <a:r>
                        <a:rPr lang="en-US" sz="3750" b="1">
                          <a:solidFill>
                            <a:srgbClr val="FFFFFF"/>
                          </a:solidFill>
                          <a:latin typeface="Garamond Bold"/>
                          <a:ea typeface="Garamond Bold"/>
                          <a:cs typeface="Garamond Bold"/>
                          <a:sym typeface="Garamond Bold"/>
                        </a:rPr>
                        <a:t>Cohort</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5908C"/>
                    </a:solidFill>
                  </a:tcPr>
                </a:tc>
                <a:tc>
                  <a:txBody>
                    <a:bodyPr/>
                    <a:lstStyle/>
                    <a:p>
                      <a:pPr algn="l">
                        <a:lnSpc>
                          <a:spcPts val="5174"/>
                        </a:lnSpc>
                        <a:defRPr/>
                      </a:pPr>
                      <a:r>
                        <a:rPr lang="en-US" sz="3750" b="1">
                          <a:solidFill>
                            <a:srgbClr val="FFFFFF"/>
                          </a:solidFill>
                          <a:latin typeface="Garamond Bold"/>
                          <a:ea typeface="Garamond Bold"/>
                          <a:cs typeface="Garamond Bold"/>
                          <a:sym typeface="Garamond Bold"/>
                        </a:rPr>
                        <a:t>Cohort Population </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5908C"/>
                    </a:solidFill>
                  </a:tcPr>
                </a:tc>
                <a:tc>
                  <a:txBody>
                    <a:bodyPr/>
                    <a:lstStyle/>
                    <a:p>
                      <a:pPr algn="just">
                        <a:lnSpc>
                          <a:spcPts val="5174"/>
                        </a:lnSpc>
                        <a:defRPr/>
                      </a:pPr>
                      <a:r>
                        <a:rPr lang="en-US" sz="3750" b="1">
                          <a:solidFill>
                            <a:srgbClr val="FFFFFF"/>
                          </a:solidFill>
                          <a:latin typeface="Garamond Bold"/>
                          <a:ea typeface="Garamond Bold"/>
                          <a:cs typeface="Garamond Bold"/>
                          <a:sym typeface="Garamond Bold"/>
                        </a:rPr>
                        <a:t>Respondents </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5908C"/>
                    </a:solidFill>
                  </a:tcPr>
                </a:tc>
                <a:tc>
                  <a:txBody>
                    <a:bodyPr/>
                    <a:lstStyle/>
                    <a:p>
                      <a:pPr algn="ctr">
                        <a:lnSpc>
                          <a:spcPts val="5174"/>
                        </a:lnSpc>
                        <a:defRPr/>
                      </a:pPr>
                      <a:r>
                        <a:rPr lang="en-US" sz="3750" b="1">
                          <a:solidFill>
                            <a:srgbClr val="FFFFFF"/>
                          </a:solidFill>
                          <a:latin typeface="Garamond Bold"/>
                          <a:ea typeface="Garamond Bold"/>
                          <a:cs typeface="Garamond Bold"/>
                          <a:sym typeface="Garamond Bold"/>
                        </a:rPr>
                        <a:t>Response Rate (%)</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5908C"/>
                    </a:solidFill>
                  </a:tcPr>
                </a:tc>
                <a:extLst>
                  <a:ext uri="{0D108BD9-81ED-4DB2-BD59-A6C34878D82A}">
                    <a16:rowId xmlns:a16="http://schemas.microsoft.com/office/drawing/2014/main" val="10000"/>
                  </a:ext>
                </a:extLst>
              </a:tr>
              <a:tr h="1286078">
                <a:tc>
                  <a:txBody>
                    <a:bodyPr/>
                    <a:lstStyle/>
                    <a:p>
                      <a:pPr algn="l">
                        <a:lnSpc>
                          <a:spcPts val="4140"/>
                        </a:lnSpc>
                        <a:defRPr/>
                      </a:pPr>
                      <a:r>
                        <a:rPr lang="en-US" sz="3000">
                          <a:solidFill>
                            <a:srgbClr val="FFFFFF"/>
                          </a:solidFill>
                          <a:latin typeface="Garamond"/>
                          <a:ea typeface="Garamond"/>
                          <a:cs typeface="Garamond"/>
                          <a:sym typeface="Garamond"/>
                        </a:rPr>
                        <a:t>1994-2003: Early Years of The Program</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5908C"/>
                    </a:solidFill>
                  </a:tcPr>
                </a:tc>
                <a:tc>
                  <a:txBody>
                    <a:bodyPr/>
                    <a:lstStyle/>
                    <a:p>
                      <a:pPr algn="ctr">
                        <a:lnSpc>
                          <a:spcPts val="4140"/>
                        </a:lnSpc>
                        <a:defRPr/>
                      </a:pPr>
                      <a:r>
                        <a:rPr lang="en-US" sz="3000">
                          <a:solidFill>
                            <a:srgbClr val="000000"/>
                          </a:solidFill>
                          <a:latin typeface="Garamond"/>
                          <a:ea typeface="Garamond"/>
                          <a:cs typeface="Garamond"/>
                          <a:sym typeface="Garamond"/>
                        </a:rPr>
                        <a:t>24</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tc>
                  <a:txBody>
                    <a:bodyPr/>
                    <a:lstStyle/>
                    <a:p>
                      <a:pPr algn="ctr">
                        <a:lnSpc>
                          <a:spcPts val="4140"/>
                        </a:lnSpc>
                        <a:defRPr/>
                      </a:pPr>
                      <a:r>
                        <a:rPr lang="en-US" sz="3000">
                          <a:solidFill>
                            <a:srgbClr val="000000"/>
                          </a:solidFill>
                          <a:latin typeface="Garamond"/>
                          <a:ea typeface="Garamond"/>
                          <a:cs typeface="Garamond"/>
                          <a:sym typeface="Garamond"/>
                        </a:rPr>
                        <a:t>4</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tc>
                  <a:txBody>
                    <a:bodyPr/>
                    <a:lstStyle/>
                    <a:p>
                      <a:pPr algn="ctr">
                        <a:lnSpc>
                          <a:spcPts val="4140"/>
                        </a:lnSpc>
                        <a:defRPr/>
                      </a:pPr>
                      <a:r>
                        <a:rPr lang="en-US" sz="3000">
                          <a:solidFill>
                            <a:srgbClr val="000000"/>
                          </a:solidFill>
                          <a:latin typeface="Garamond"/>
                          <a:ea typeface="Garamond"/>
                          <a:cs typeface="Garamond"/>
                          <a:sym typeface="Garamond"/>
                        </a:rPr>
                        <a:t>16.7</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extLst>
                  <a:ext uri="{0D108BD9-81ED-4DB2-BD59-A6C34878D82A}">
                    <a16:rowId xmlns:a16="http://schemas.microsoft.com/office/drawing/2014/main" val="10001"/>
                  </a:ext>
                </a:extLst>
              </a:tr>
              <a:tr h="1277167">
                <a:tc>
                  <a:txBody>
                    <a:bodyPr/>
                    <a:lstStyle/>
                    <a:p>
                      <a:pPr algn="l">
                        <a:lnSpc>
                          <a:spcPts val="4140"/>
                        </a:lnSpc>
                        <a:defRPr/>
                      </a:pPr>
                      <a:r>
                        <a:rPr lang="en-US" sz="3000">
                          <a:solidFill>
                            <a:srgbClr val="FFFFFF"/>
                          </a:solidFill>
                          <a:latin typeface="Garamond"/>
                          <a:ea typeface="Garamond"/>
                          <a:cs typeface="Garamond"/>
                          <a:sym typeface="Garamond"/>
                        </a:rPr>
                        <a:t>2004-2013 Middle Years of Program</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5908C"/>
                    </a:solidFill>
                  </a:tcPr>
                </a:tc>
                <a:tc>
                  <a:txBody>
                    <a:bodyPr/>
                    <a:lstStyle/>
                    <a:p>
                      <a:pPr algn="ctr">
                        <a:lnSpc>
                          <a:spcPts val="4140"/>
                        </a:lnSpc>
                        <a:defRPr/>
                      </a:pPr>
                      <a:r>
                        <a:rPr lang="en-US" sz="3000">
                          <a:solidFill>
                            <a:srgbClr val="000000"/>
                          </a:solidFill>
                          <a:latin typeface="Garamond"/>
                          <a:ea typeface="Garamond"/>
                          <a:cs typeface="Garamond"/>
                          <a:sym typeface="Garamond"/>
                        </a:rPr>
                        <a:t>138</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DEFE8"/>
                    </a:solidFill>
                  </a:tcPr>
                </a:tc>
                <a:tc>
                  <a:txBody>
                    <a:bodyPr/>
                    <a:lstStyle/>
                    <a:p>
                      <a:pPr algn="ctr">
                        <a:lnSpc>
                          <a:spcPts val="4140"/>
                        </a:lnSpc>
                        <a:defRPr/>
                      </a:pPr>
                      <a:r>
                        <a:rPr lang="en-US" sz="3000">
                          <a:solidFill>
                            <a:srgbClr val="000000"/>
                          </a:solidFill>
                          <a:latin typeface="Garamond"/>
                          <a:ea typeface="Garamond"/>
                          <a:cs typeface="Garamond"/>
                          <a:sym typeface="Garamond"/>
                        </a:rPr>
                        <a:t>51</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DEFE8"/>
                    </a:solidFill>
                  </a:tcPr>
                </a:tc>
                <a:tc>
                  <a:txBody>
                    <a:bodyPr/>
                    <a:lstStyle/>
                    <a:p>
                      <a:pPr algn="ctr">
                        <a:lnSpc>
                          <a:spcPts val="4140"/>
                        </a:lnSpc>
                        <a:defRPr/>
                      </a:pPr>
                      <a:r>
                        <a:rPr lang="en-US" sz="3000">
                          <a:solidFill>
                            <a:srgbClr val="000000"/>
                          </a:solidFill>
                          <a:latin typeface="Garamond"/>
                          <a:ea typeface="Garamond"/>
                          <a:cs typeface="Garamond"/>
                          <a:sym typeface="Garamond"/>
                        </a:rPr>
                        <a:t>37.0</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DEFE8"/>
                    </a:solidFill>
                  </a:tcPr>
                </a:tc>
                <a:extLst>
                  <a:ext uri="{0D108BD9-81ED-4DB2-BD59-A6C34878D82A}">
                    <a16:rowId xmlns:a16="http://schemas.microsoft.com/office/drawing/2014/main" val="10002"/>
                  </a:ext>
                </a:extLst>
              </a:tr>
              <a:tr h="1286393">
                <a:tc>
                  <a:txBody>
                    <a:bodyPr/>
                    <a:lstStyle/>
                    <a:p>
                      <a:pPr algn="l">
                        <a:lnSpc>
                          <a:spcPts val="4140"/>
                        </a:lnSpc>
                        <a:defRPr/>
                      </a:pPr>
                      <a:r>
                        <a:rPr lang="en-US" sz="3000">
                          <a:solidFill>
                            <a:srgbClr val="FFFFFF"/>
                          </a:solidFill>
                          <a:latin typeface="Garamond"/>
                          <a:ea typeface="Garamond"/>
                          <a:cs typeface="Garamond"/>
                          <a:sym typeface="Garamond"/>
                        </a:rPr>
                        <a:t>2014-2024: Recent Years of Program.</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5908C"/>
                    </a:solidFill>
                  </a:tcPr>
                </a:tc>
                <a:tc>
                  <a:txBody>
                    <a:bodyPr/>
                    <a:lstStyle/>
                    <a:p>
                      <a:pPr algn="ctr">
                        <a:lnSpc>
                          <a:spcPts val="4140"/>
                        </a:lnSpc>
                        <a:defRPr/>
                      </a:pPr>
                      <a:r>
                        <a:rPr lang="en-US" sz="3000">
                          <a:solidFill>
                            <a:srgbClr val="000000"/>
                          </a:solidFill>
                          <a:latin typeface="Garamond"/>
                          <a:ea typeface="Garamond"/>
                          <a:cs typeface="Garamond"/>
                          <a:sym typeface="Garamond"/>
                        </a:rPr>
                        <a:t>200</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tc>
                  <a:txBody>
                    <a:bodyPr/>
                    <a:lstStyle/>
                    <a:p>
                      <a:pPr algn="ctr">
                        <a:lnSpc>
                          <a:spcPts val="4140"/>
                        </a:lnSpc>
                        <a:defRPr/>
                      </a:pPr>
                      <a:r>
                        <a:rPr lang="en-US" sz="3000">
                          <a:solidFill>
                            <a:srgbClr val="000000"/>
                          </a:solidFill>
                          <a:latin typeface="Garamond"/>
                          <a:ea typeface="Garamond"/>
                          <a:cs typeface="Garamond"/>
                          <a:sym typeface="Garamond"/>
                        </a:rPr>
                        <a:t>133</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tc>
                  <a:txBody>
                    <a:bodyPr/>
                    <a:lstStyle/>
                    <a:p>
                      <a:pPr algn="ctr">
                        <a:lnSpc>
                          <a:spcPts val="4140"/>
                        </a:lnSpc>
                        <a:defRPr/>
                      </a:pPr>
                      <a:r>
                        <a:rPr lang="en-US" sz="3000">
                          <a:solidFill>
                            <a:srgbClr val="000000"/>
                          </a:solidFill>
                          <a:latin typeface="Garamond"/>
                          <a:ea typeface="Garamond"/>
                          <a:cs typeface="Garamond"/>
                          <a:sym typeface="Garamond"/>
                        </a:rPr>
                        <a:t>66.5</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extLst>
                  <a:ext uri="{0D108BD9-81ED-4DB2-BD59-A6C34878D82A}">
                    <a16:rowId xmlns:a16="http://schemas.microsoft.com/office/drawing/2014/main" val="10003"/>
                  </a:ext>
                </a:extLst>
              </a:tr>
              <a:tr h="752957">
                <a:tc>
                  <a:txBody>
                    <a:bodyPr/>
                    <a:lstStyle/>
                    <a:p>
                      <a:pPr algn="l">
                        <a:lnSpc>
                          <a:spcPts val="4140"/>
                        </a:lnSpc>
                        <a:defRPr/>
                      </a:pPr>
                      <a:r>
                        <a:rPr lang="en-US" sz="3000">
                          <a:solidFill>
                            <a:srgbClr val="FFFFFF"/>
                          </a:solidFill>
                          <a:latin typeface="Garamond"/>
                          <a:ea typeface="Garamond"/>
                          <a:cs typeface="Garamond"/>
                          <a:sym typeface="Garamond"/>
                        </a:rPr>
                        <a:t>2024: Active Cohort </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5908C"/>
                    </a:solidFill>
                  </a:tcPr>
                </a:tc>
                <a:tc>
                  <a:txBody>
                    <a:bodyPr/>
                    <a:lstStyle/>
                    <a:p>
                      <a:pPr algn="ctr">
                        <a:lnSpc>
                          <a:spcPts val="4140"/>
                        </a:lnSpc>
                        <a:defRPr/>
                      </a:pPr>
                      <a:r>
                        <a:rPr lang="en-US" sz="3000">
                          <a:solidFill>
                            <a:srgbClr val="000000"/>
                          </a:solidFill>
                          <a:latin typeface="Garamond"/>
                          <a:ea typeface="Garamond"/>
                          <a:cs typeface="Garamond"/>
                          <a:sym typeface="Garamond"/>
                        </a:rPr>
                        <a:t>18</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DEFE8"/>
                    </a:solidFill>
                  </a:tcPr>
                </a:tc>
                <a:tc>
                  <a:txBody>
                    <a:bodyPr/>
                    <a:lstStyle/>
                    <a:p>
                      <a:pPr algn="ctr">
                        <a:lnSpc>
                          <a:spcPts val="4140"/>
                        </a:lnSpc>
                        <a:defRPr/>
                      </a:pPr>
                      <a:r>
                        <a:rPr lang="en-US" sz="3000">
                          <a:solidFill>
                            <a:srgbClr val="000000"/>
                          </a:solidFill>
                          <a:latin typeface="Garamond"/>
                          <a:ea typeface="Garamond"/>
                          <a:cs typeface="Garamond"/>
                          <a:sym typeface="Garamond"/>
                        </a:rPr>
                        <a:t>13</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DEFE8"/>
                    </a:solidFill>
                  </a:tcPr>
                </a:tc>
                <a:tc>
                  <a:txBody>
                    <a:bodyPr/>
                    <a:lstStyle/>
                    <a:p>
                      <a:pPr algn="ctr">
                        <a:lnSpc>
                          <a:spcPts val="4140"/>
                        </a:lnSpc>
                        <a:defRPr/>
                      </a:pPr>
                      <a:r>
                        <a:rPr lang="en-US" sz="3000">
                          <a:solidFill>
                            <a:srgbClr val="000000"/>
                          </a:solidFill>
                          <a:latin typeface="Garamond"/>
                          <a:ea typeface="Garamond"/>
                          <a:cs typeface="Garamond"/>
                          <a:sym typeface="Garamond"/>
                        </a:rPr>
                        <a:t>72.2</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DEFE8"/>
                    </a:solidFill>
                  </a:tcPr>
                </a:tc>
                <a:extLst>
                  <a:ext uri="{0D108BD9-81ED-4DB2-BD59-A6C34878D82A}">
                    <a16:rowId xmlns:a16="http://schemas.microsoft.com/office/drawing/2014/main" val="10004"/>
                  </a:ext>
                </a:extLst>
              </a:tr>
              <a:tr h="1277167">
                <a:tc>
                  <a:txBody>
                    <a:bodyPr/>
                    <a:lstStyle/>
                    <a:p>
                      <a:pPr algn="l">
                        <a:lnSpc>
                          <a:spcPts val="4140"/>
                        </a:lnSpc>
                        <a:defRPr/>
                      </a:pPr>
                      <a:r>
                        <a:rPr lang="en-US" sz="3000">
                          <a:solidFill>
                            <a:srgbClr val="FFFFFF"/>
                          </a:solidFill>
                          <a:latin typeface="Garamond"/>
                          <a:ea typeface="Garamond"/>
                          <a:cs typeface="Garamond"/>
                          <a:sym typeface="Garamond"/>
                        </a:rPr>
                        <a:t>Total respondents (1994-2024)</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5908C"/>
                    </a:solidFill>
                  </a:tcPr>
                </a:tc>
                <a:tc>
                  <a:txBody>
                    <a:bodyPr/>
                    <a:lstStyle/>
                    <a:p>
                      <a:pPr algn="ctr">
                        <a:lnSpc>
                          <a:spcPts val="4140"/>
                        </a:lnSpc>
                        <a:defRPr/>
                      </a:pPr>
                      <a:r>
                        <a:rPr lang="en-US" sz="3000" b="1">
                          <a:solidFill>
                            <a:srgbClr val="000000"/>
                          </a:solidFill>
                          <a:latin typeface="Garamond Bold"/>
                          <a:ea typeface="Garamond Bold"/>
                          <a:cs typeface="Garamond Bold"/>
                          <a:sym typeface="Garamond Bold"/>
                        </a:rPr>
                        <a:t>380</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tc>
                  <a:txBody>
                    <a:bodyPr/>
                    <a:lstStyle/>
                    <a:p>
                      <a:pPr algn="ctr">
                        <a:lnSpc>
                          <a:spcPts val="4140"/>
                        </a:lnSpc>
                        <a:defRPr/>
                      </a:pPr>
                      <a:r>
                        <a:rPr lang="en-US" sz="3000" b="1">
                          <a:solidFill>
                            <a:srgbClr val="000000"/>
                          </a:solidFill>
                          <a:latin typeface="Garamond Bold"/>
                          <a:ea typeface="Garamond Bold"/>
                          <a:cs typeface="Garamond Bold"/>
                          <a:sym typeface="Garamond Bold"/>
                        </a:rPr>
                        <a:t>201</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tc>
                  <a:txBody>
                    <a:bodyPr/>
                    <a:lstStyle/>
                    <a:p>
                      <a:pPr algn="ctr">
                        <a:lnSpc>
                          <a:spcPts val="4140"/>
                        </a:lnSpc>
                        <a:defRPr/>
                      </a:pPr>
                      <a:r>
                        <a:rPr lang="en-US" sz="3000" b="1">
                          <a:solidFill>
                            <a:srgbClr val="000000"/>
                          </a:solidFill>
                          <a:latin typeface="Garamond Bold"/>
                          <a:ea typeface="Garamond Bold"/>
                          <a:cs typeface="Garamond Bold"/>
                          <a:sym typeface="Garamond Bold"/>
                        </a:rPr>
                        <a:t>53.0</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extLst>
                  <a:ext uri="{0D108BD9-81ED-4DB2-BD59-A6C34878D82A}">
                    <a16:rowId xmlns:a16="http://schemas.microsoft.com/office/drawing/2014/main" val="10005"/>
                  </a:ext>
                </a:extLst>
              </a:tr>
            </a:tbl>
          </a:graphicData>
        </a:graphic>
      </p:graphicFrame>
      <p:grpSp>
        <p:nvGrpSpPr>
          <p:cNvPr id="17" name="Group 14">
            <a:extLst>
              <a:ext uri="{FF2B5EF4-FFF2-40B4-BE49-F238E27FC236}">
                <a16:creationId xmlns:a16="http://schemas.microsoft.com/office/drawing/2014/main" id="{F5D4C10F-4D4C-A4C2-B0F5-7AB5204723FB}"/>
              </a:ext>
            </a:extLst>
          </p:cNvPr>
          <p:cNvGrpSpPr/>
          <p:nvPr/>
        </p:nvGrpSpPr>
        <p:grpSpPr>
          <a:xfrm>
            <a:off x="236605" y="383409"/>
            <a:ext cx="980373" cy="2107218"/>
            <a:chOff x="0" y="0"/>
            <a:chExt cx="1307163" cy="2809625"/>
          </a:xfrm>
        </p:grpSpPr>
        <p:sp>
          <p:nvSpPr>
            <p:cNvPr id="18" name="Freeform 15">
              <a:extLst>
                <a:ext uri="{FF2B5EF4-FFF2-40B4-BE49-F238E27FC236}">
                  <a16:creationId xmlns:a16="http://schemas.microsoft.com/office/drawing/2014/main" id="{0CE2A70C-C751-39C9-23BA-E52A61803A97}"/>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5"/>
              <a:stretch>
                <a:fillRect/>
              </a:stretch>
            </a:blipFill>
          </p:spPr>
        </p:sp>
        <p:sp>
          <p:nvSpPr>
            <p:cNvPr id="19" name="Freeform 16">
              <a:extLst>
                <a:ext uri="{FF2B5EF4-FFF2-40B4-BE49-F238E27FC236}">
                  <a16:creationId xmlns:a16="http://schemas.microsoft.com/office/drawing/2014/main" id="{C6F5F6E8-B458-F85C-C396-E2E5C592E565}"/>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6"/>
              <a:stretch>
                <a:fillRect/>
              </a:stretch>
            </a:blipFill>
          </p:spPr>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4550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0" name="Freeform 10"/>
          <p:cNvSpPr/>
          <p:nvPr/>
        </p:nvSpPr>
        <p:spPr>
          <a:xfrm flipH="1">
            <a:off x="15383665" y="1028700"/>
            <a:ext cx="1875635" cy="818557"/>
          </a:xfrm>
          <a:custGeom>
            <a:avLst/>
            <a:gdLst/>
            <a:ahLst/>
            <a:cxnLst/>
            <a:rect l="l" t="t" r="r" b="b"/>
            <a:pathLst>
              <a:path w="1875635" h="818557">
                <a:moveTo>
                  <a:pt x="1875635" y="0"/>
                </a:moveTo>
                <a:lnTo>
                  <a:pt x="0" y="0"/>
                </a:lnTo>
                <a:lnTo>
                  <a:pt x="0" y="818557"/>
                </a:lnTo>
                <a:lnTo>
                  <a:pt x="1875635" y="818557"/>
                </a:lnTo>
                <a:lnTo>
                  <a:pt x="1875635"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11" name="Group 11"/>
          <p:cNvGrpSpPr/>
          <p:nvPr/>
        </p:nvGrpSpPr>
        <p:grpSpPr>
          <a:xfrm>
            <a:off x="0" y="0"/>
            <a:ext cx="18288000" cy="5143500"/>
            <a:chOff x="0" y="0"/>
            <a:chExt cx="4816593" cy="1354667"/>
          </a:xfrm>
        </p:grpSpPr>
        <p:sp>
          <p:nvSpPr>
            <p:cNvPr id="12" name="Freeform 12"/>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FFFFFF"/>
            </a:solidFill>
          </p:spPr>
        </p:sp>
        <p:sp>
          <p:nvSpPr>
            <p:cNvPr id="13" name="TextBox 13"/>
            <p:cNvSpPr txBox="1"/>
            <p:nvPr/>
          </p:nvSpPr>
          <p:spPr>
            <a:xfrm>
              <a:off x="0" y="-38100"/>
              <a:ext cx="4816593" cy="1392767"/>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1496439" y="2302499"/>
            <a:ext cx="10286251" cy="2143983"/>
          </a:xfrm>
          <a:prstGeom prst="rect">
            <a:avLst/>
          </a:prstGeom>
        </p:spPr>
        <p:txBody>
          <a:bodyPr lIns="0" tIns="0" rIns="0" bIns="0" rtlCol="0" anchor="t">
            <a:spAutoFit/>
          </a:bodyPr>
          <a:lstStyle/>
          <a:p>
            <a:pPr algn="l">
              <a:lnSpc>
                <a:spcPts val="8615"/>
              </a:lnSpc>
            </a:pPr>
            <a:r>
              <a:rPr lang="en-US" sz="6154" b="1">
                <a:solidFill>
                  <a:srgbClr val="05908C"/>
                </a:solidFill>
                <a:latin typeface="Martel Heavy"/>
                <a:ea typeface="Martel Heavy"/>
                <a:cs typeface="Martel Heavy"/>
                <a:sym typeface="Martel Heavy"/>
              </a:rPr>
              <a:t>Key Findings </a:t>
            </a:r>
          </a:p>
          <a:p>
            <a:pPr algn="l">
              <a:lnSpc>
                <a:spcPts val="8615"/>
              </a:lnSpc>
            </a:pPr>
            <a:r>
              <a:rPr lang="en-US" sz="6154" b="1">
                <a:solidFill>
                  <a:srgbClr val="05908C"/>
                </a:solidFill>
                <a:latin typeface="Martel Heavy"/>
                <a:ea typeface="Martel Heavy"/>
                <a:cs typeface="Martel Heavy"/>
                <a:sym typeface="Martel Heavy"/>
              </a:rPr>
              <a:t>and Results</a:t>
            </a:r>
          </a:p>
        </p:txBody>
      </p:sp>
      <p:sp>
        <p:nvSpPr>
          <p:cNvPr id="15" name="TextBox 15"/>
          <p:cNvSpPr txBox="1"/>
          <p:nvPr/>
        </p:nvSpPr>
        <p:spPr>
          <a:xfrm>
            <a:off x="1636393" y="4807976"/>
            <a:ext cx="5664640" cy="2334729"/>
          </a:xfrm>
          <a:prstGeom prst="rect">
            <a:avLst/>
          </a:prstGeom>
        </p:spPr>
        <p:txBody>
          <a:bodyPr lIns="0" tIns="0" rIns="0" bIns="0" rtlCol="0" anchor="t">
            <a:spAutoFit/>
          </a:bodyPr>
          <a:lstStyle/>
          <a:p>
            <a:pPr algn="l">
              <a:lnSpc>
                <a:spcPts val="9389"/>
              </a:lnSpc>
            </a:pPr>
            <a:r>
              <a:rPr lang="en-US" sz="6706">
                <a:solidFill>
                  <a:srgbClr val="051F44"/>
                </a:solidFill>
                <a:latin typeface="Assistant"/>
                <a:ea typeface="Assistant"/>
                <a:cs typeface="Assistant"/>
                <a:sym typeface="Assistant"/>
              </a:rPr>
              <a:t>Demographic characteristics</a:t>
            </a:r>
          </a:p>
        </p:txBody>
      </p:sp>
      <p:sp>
        <p:nvSpPr>
          <p:cNvPr id="16" name="Freeform 16"/>
          <p:cNvSpPr/>
          <p:nvPr/>
        </p:nvSpPr>
        <p:spPr>
          <a:xfrm>
            <a:off x="7301033" y="2571750"/>
            <a:ext cx="9157346" cy="6102513"/>
          </a:xfrm>
          <a:custGeom>
            <a:avLst/>
            <a:gdLst/>
            <a:ahLst/>
            <a:cxnLst/>
            <a:rect l="l" t="t" r="r" b="b"/>
            <a:pathLst>
              <a:path w="9157346" h="6102513">
                <a:moveTo>
                  <a:pt x="0" y="0"/>
                </a:moveTo>
                <a:lnTo>
                  <a:pt x="9157346" y="0"/>
                </a:lnTo>
                <a:lnTo>
                  <a:pt x="9157346" y="6102513"/>
                </a:lnTo>
                <a:lnTo>
                  <a:pt x="0" y="6102513"/>
                </a:lnTo>
                <a:lnTo>
                  <a:pt x="0" y="0"/>
                </a:lnTo>
                <a:close/>
              </a:path>
            </a:pathLst>
          </a:custGeom>
          <a:blipFill>
            <a:blip r:embed="rId5"/>
            <a:stretch>
              <a:fillRect/>
            </a:stretch>
          </a:blipFill>
        </p:spPr>
      </p:sp>
      <p:grpSp>
        <p:nvGrpSpPr>
          <p:cNvPr id="17" name="Group 14">
            <a:extLst>
              <a:ext uri="{FF2B5EF4-FFF2-40B4-BE49-F238E27FC236}">
                <a16:creationId xmlns:a16="http://schemas.microsoft.com/office/drawing/2014/main" id="{1406EF5B-AD5E-6347-48CB-9FB62B5C2F36}"/>
              </a:ext>
            </a:extLst>
          </p:cNvPr>
          <p:cNvGrpSpPr/>
          <p:nvPr/>
        </p:nvGrpSpPr>
        <p:grpSpPr>
          <a:xfrm>
            <a:off x="406221" y="6884961"/>
            <a:ext cx="980373" cy="2107218"/>
            <a:chOff x="0" y="0"/>
            <a:chExt cx="1307163" cy="2809625"/>
          </a:xfrm>
        </p:grpSpPr>
        <p:sp>
          <p:nvSpPr>
            <p:cNvPr id="18" name="Freeform 15">
              <a:extLst>
                <a:ext uri="{FF2B5EF4-FFF2-40B4-BE49-F238E27FC236}">
                  <a16:creationId xmlns:a16="http://schemas.microsoft.com/office/drawing/2014/main" id="{B59717BB-ABE5-08CC-9B76-7F318E1EFDD7}"/>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6"/>
              <a:stretch>
                <a:fillRect/>
              </a:stretch>
            </a:blipFill>
          </p:spPr>
        </p:sp>
        <p:sp>
          <p:nvSpPr>
            <p:cNvPr id="19" name="Freeform 16">
              <a:extLst>
                <a:ext uri="{FF2B5EF4-FFF2-40B4-BE49-F238E27FC236}">
                  <a16:creationId xmlns:a16="http://schemas.microsoft.com/office/drawing/2014/main" id="{39D8EDE0-AD76-CC27-DFE4-ED8D07EAA9ED}"/>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7"/>
              <a:stretch>
                <a:fillRect/>
              </a:stretch>
            </a:blipFill>
          </p:spPr>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4550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0" name="Freeform 10"/>
          <p:cNvSpPr/>
          <p:nvPr/>
        </p:nvSpPr>
        <p:spPr>
          <a:xfrm flipH="1">
            <a:off x="15383665" y="1028700"/>
            <a:ext cx="1875635" cy="818557"/>
          </a:xfrm>
          <a:custGeom>
            <a:avLst/>
            <a:gdLst/>
            <a:ahLst/>
            <a:cxnLst/>
            <a:rect l="l" t="t" r="r" b="b"/>
            <a:pathLst>
              <a:path w="1875635" h="818557">
                <a:moveTo>
                  <a:pt x="1875635" y="0"/>
                </a:moveTo>
                <a:lnTo>
                  <a:pt x="0" y="0"/>
                </a:lnTo>
                <a:lnTo>
                  <a:pt x="0" y="818557"/>
                </a:lnTo>
                <a:lnTo>
                  <a:pt x="1875635" y="818557"/>
                </a:lnTo>
                <a:lnTo>
                  <a:pt x="1875635"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11" name="Group 11"/>
          <p:cNvGrpSpPr/>
          <p:nvPr/>
        </p:nvGrpSpPr>
        <p:grpSpPr>
          <a:xfrm>
            <a:off x="0" y="0"/>
            <a:ext cx="18288000" cy="5143500"/>
            <a:chOff x="0" y="0"/>
            <a:chExt cx="4816593" cy="1354667"/>
          </a:xfrm>
        </p:grpSpPr>
        <p:sp>
          <p:nvSpPr>
            <p:cNvPr id="12" name="Freeform 12"/>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FFFFFF"/>
            </a:solidFill>
          </p:spPr>
        </p:sp>
        <p:sp>
          <p:nvSpPr>
            <p:cNvPr id="13" name="TextBox 13"/>
            <p:cNvSpPr txBox="1"/>
            <p:nvPr/>
          </p:nvSpPr>
          <p:spPr>
            <a:xfrm>
              <a:off x="0" y="-38100"/>
              <a:ext cx="4816593" cy="1392767"/>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1110141" y="781126"/>
            <a:ext cx="16067718" cy="1050984"/>
          </a:xfrm>
          <a:prstGeom prst="rect">
            <a:avLst/>
          </a:prstGeom>
        </p:spPr>
        <p:txBody>
          <a:bodyPr lIns="0" tIns="0" rIns="0" bIns="0" rtlCol="0" anchor="t">
            <a:spAutoFit/>
          </a:bodyPr>
          <a:lstStyle/>
          <a:p>
            <a:pPr algn="l">
              <a:lnSpc>
                <a:spcPts val="8615"/>
              </a:lnSpc>
            </a:pPr>
            <a:r>
              <a:rPr lang="en-US" sz="6154" b="1">
                <a:solidFill>
                  <a:srgbClr val="05908C"/>
                </a:solidFill>
                <a:latin typeface="Martel Bold"/>
                <a:ea typeface="Martel Bold"/>
                <a:cs typeface="Martel Bold"/>
                <a:sym typeface="Martel Bold"/>
              </a:rPr>
              <a:t>Respondents by Country</a:t>
            </a:r>
          </a:p>
        </p:txBody>
      </p:sp>
      <p:graphicFrame>
        <p:nvGraphicFramePr>
          <p:cNvPr id="15" name="Table 15"/>
          <p:cNvGraphicFramePr>
            <a:graphicFrameLocks noGrp="1"/>
          </p:cNvGraphicFramePr>
          <p:nvPr/>
        </p:nvGraphicFramePr>
        <p:xfrm>
          <a:off x="1110141" y="1843011"/>
          <a:ext cx="16067719" cy="7548562"/>
        </p:xfrm>
        <a:graphic>
          <a:graphicData uri="http://schemas.openxmlformats.org/drawingml/2006/table">
            <a:tbl>
              <a:tblPr/>
              <a:tblGrid>
                <a:gridCol w="6143394">
                  <a:extLst>
                    <a:ext uri="{9D8B030D-6E8A-4147-A177-3AD203B41FA5}">
                      <a16:colId xmlns:a16="http://schemas.microsoft.com/office/drawing/2014/main" val="20000"/>
                    </a:ext>
                  </a:extLst>
                </a:gridCol>
                <a:gridCol w="2965292">
                  <a:extLst>
                    <a:ext uri="{9D8B030D-6E8A-4147-A177-3AD203B41FA5}">
                      <a16:colId xmlns:a16="http://schemas.microsoft.com/office/drawing/2014/main" val="20001"/>
                    </a:ext>
                  </a:extLst>
                </a:gridCol>
                <a:gridCol w="1975229">
                  <a:extLst>
                    <a:ext uri="{9D8B030D-6E8A-4147-A177-3AD203B41FA5}">
                      <a16:colId xmlns:a16="http://schemas.microsoft.com/office/drawing/2014/main" val="20002"/>
                    </a:ext>
                  </a:extLst>
                </a:gridCol>
                <a:gridCol w="1883396">
                  <a:extLst>
                    <a:ext uri="{9D8B030D-6E8A-4147-A177-3AD203B41FA5}">
                      <a16:colId xmlns:a16="http://schemas.microsoft.com/office/drawing/2014/main" val="20003"/>
                    </a:ext>
                  </a:extLst>
                </a:gridCol>
                <a:gridCol w="3100408">
                  <a:extLst>
                    <a:ext uri="{9D8B030D-6E8A-4147-A177-3AD203B41FA5}">
                      <a16:colId xmlns:a16="http://schemas.microsoft.com/office/drawing/2014/main" val="20004"/>
                    </a:ext>
                  </a:extLst>
                </a:gridCol>
              </a:tblGrid>
              <a:tr h="1563086">
                <a:tc>
                  <a:txBody>
                    <a:bodyPr/>
                    <a:lstStyle/>
                    <a:p>
                      <a:pPr algn="just">
                        <a:lnSpc>
                          <a:spcPts val="5795"/>
                        </a:lnSpc>
                        <a:defRPr/>
                      </a:pPr>
                      <a:r>
                        <a:rPr lang="en-US" sz="4200" b="1">
                          <a:solidFill>
                            <a:srgbClr val="FFFFFF"/>
                          </a:solidFill>
                          <a:latin typeface="Garamond Bold"/>
                          <a:ea typeface="Garamond Bold"/>
                          <a:cs typeface="Garamond Bold"/>
                          <a:sym typeface="Garamond Bold"/>
                        </a:rPr>
                        <a:t> </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5908C"/>
                    </a:solidFill>
                  </a:tcPr>
                </a:tc>
                <a:tc gridSpan="3">
                  <a:txBody>
                    <a:bodyPr/>
                    <a:lstStyle/>
                    <a:p>
                      <a:pPr algn="just">
                        <a:lnSpc>
                          <a:spcPts val="5174"/>
                        </a:lnSpc>
                        <a:defRPr/>
                      </a:pPr>
                      <a:r>
                        <a:rPr lang="en-US" sz="3750" b="1">
                          <a:solidFill>
                            <a:srgbClr val="FFFFFF"/>
                          </a:solidFill>
                          <a:latin typeface="Garamond Bold"/>
                          <a:ea typeface="Garamond Bold"/>
                          <a:cs typeface="Garamond Bold"/>
                          <a:sym typeface="Garamond Bold"/>
                        </a:rPr>
                        <a:t>No. of Respondents </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90C05A"/>
                    </a:solidFill>
                  </a:tcPr>
                </a:tc>
                <a:tc hMerge="1">
                  <a:txBody>
                    <a:bodyPr/>
                    <a:lstStyle/>
                    <a:p>
                      <a:pPr algn="just">
                        <a:lnSpc>
                          <a:spcPts val="5174"/>
                        </a:lnSpc>
                        <a:defRPr/>
                      </a:pPr>
                      <a:r>
                        <a:rPr lang="en-US" sz="3750" b="1">
                          <a:solidFill>
                            <a:srgbClr val="FFFFFF"/>
                          </a:solidFill>
                          <a:latin typeface="Garamond Bold"/>
                          <a:ea typeface="Garamond Bold"/>
                          <a:cs typeface="Garamond Bold"/>
                          <a:sym typeface="Garamond Bold"/>
                        </a:rPr>
                        <a:t>No. of Respondents </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90C05A"/>
                    </a:solidFill>
                  </a:tcPr>
                </a:tc>
                <a:tc hMerge="1">
                  <a:txBody>
                    <a:bodyPr/>
                    <a:lstStyle/>
                    <a:p>
                      <a:pPr algn="just">
                        <a:lnSpc>
                          <a:spcPts val="5174"/>
                        </a:lnSpc>
                        <a:defRPr/>
                      </a:pPr>
                      <a:r>
                        <a:rPr lang="en-US" sz="3750" b="1">
                          <a:solidFill>
                            <a:srgbClr val="FFFFFF"/>
                          </a:solidFill>
                          <a:latin typeface="Garamond Bold"/>
                          <a:ea typeface="Garamond Bold"/>
                          <a:cs typeface="Garamond Bold"/>
                          <a:sym typeface="Garamond Bold"/>
                        </a:rPr>
                        <a:t>No. of Respondents </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90C05A"/>
                    </a:solidFill>
                  </a:tcPr>
                </a:tc>
                <a:tc>
                  <a:txBody>
                    <a:bodyPr/>
                    <a:lstStyle/>
                    <a:p>
                      <a:pPr algn="r">
                        <a:lnSpc>
                          <a:spcPts val="5174"/>
                        </a:lnSpc>
                        <a:defRPr/>
                      </a:pPr>
                      <a:r>
                        <a:rPr lang="en-US" sz="3750" b="1">
                          <a:solidFill>
                            <a:srgbClr val="FFFFFF"/>
                          </a:solidFill>
                          <a:latin typeface="Garamond Bold"/>
                          <a:ea typeface="Garamond Bold"/>
                          <a:cs typeface="Garamond Bold"/>
                          <a:sym typeface="Garamond Bold"/>
                        </a:rPr>
                        <a:t>Total Respondents</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90C05A"/>
                    </a:solidFill>
                  </a:tcPr>
                </a:tc>
                <a:extLst>
                  <a:ext uri="{0D108BD9-81ED-4DB2-BD59-A6C34878D82A}">
                    <a16:rowId xmlns:a16="http://schemas.microsoft.com/office/drawing/2014/main" val="10000"/>
                  </a:ext>
                </a:extLst>
              </a:tr>
              <a:tr h="705295">
                <a:tc rowSpan="2">
                  <a:txBody>
                    <a:bodyPr/>
                    <a:lstStyle/>
                    <a:p>
                      <a:pPr algn="just">
                        <a:lnSpc>
                          <a:spcPts val="5795"/>
                        </a:lnSpc>
                        <a:defRPr/>
                      </a:pPr>
                      <a:r>
                        <a:rPr lang="en-US" sz="4200" b="1">
                          <a:solidFill>
                            <a:srgbClr val="FFFFFF"/>
                          </a:solidFill>
                          <a:latin typeface="Garamond Bold"/>
                          <a:ea typeface="Garamond Bold"/>
                          <a:cs typeface="Garamond Bold"/>
                          <a:sym typeface="Garamond Bold"/>
                        </a:rPr>
                        <a:t>Cohort</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5908C"/>
                    </a:solidFill>
                  </a:tcPr>
                </a:tc>
                <a:tc gridSpan="2">
                  <a:txBody>
                    <a:bodyPr/>
                    <a:lstStyle/>
                    <a:p>
                      <a:pPr algn="ctr">
                        <a:lnSpc>
                          <a:spcPts val="3863"/>
                        </a:lnSpc>
                        <a:defRPr/>
                      </a:pPr>
                      <a:r>
                        <a:rPr lang="en-US" sz="2799" b="1">
                          <a:solidFill>
                            <a:srgbClr val="000000"/>
                          </a:solidFill>
                          <a:latin typeface="Garamond Bold"/>
                          <a:ea typeface="Garamond Bold"/>
                          <a:cs typeface="Garamond Bold"/>
                          <a:sym typeface="Garamond Bold"/>
                        </a:rPr>
                        <a:t>Uganda</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tc hMerge="1">
                  <a:txBody>
                    <a:bodyPr/>
                    <a:lstStyle/>
                    <a:p>
                      <a:pPr algn="ctr">
                        <a:lnSpc>
                          <a:spcPts val="3863"/>
                        </a:lnSpc>
                        <a:defRPr/>
                      </a:pPr>
                      <a:r>
                        <a:rPr lang="en-US" sz="2799" b="1">
                          <a:solidFill>
                            <a:srgbClr val="000000"/>
                          </a:solidFill>
                          <a:latin typeface="Garamond Bold"/>
                          <a:ea typeface="Garamond Bold"/>
                          <a:cs typeface="Garamond Bold"/>
                          <a:sym typeface="Garamond Bold"/>
                        </a:rPr>
                        <a:t>Uganda</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tc>
                  <a:txBody>
                    <a:bodyPr/>
                    <a:lstStyle/>
                    <a:p>
                      <a:pPr algn="r">
                        <a:lnSpc>
                          <a:spcPts val="3863"/>
                        </a:lnSpc>
                        <a:defRPr/>
                      </a:pPr>
                      <a:r>
                        <a:rPr lang="en-US" sz="2799" b="1">
                          <a:solidFill>
                            <a:srgbClr val="000000"/>
                          </a:solidFill>
                          <a:latin typeface="Garamond Bold"/>
                          <a:ea typeface="Garamond Bold"/>
                          <a:cs typeface="Garamond Bold"/>
                          <a:sym typeface="Garamond Bold"/>
                        </a:rPr>
                        <a:t>Rwanda</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tc rowSpan="2">
                  <a:txBody>
                    <a:bodyPr/>
                    <a:lstStyle/>
                    <a:p>
                      <a:pPr algn="l">
                        <a:lnSpc>
                          <a:spcPts val="1819"/>
                        </a:lnSpc>
                        <a:defRPr/>
                      </a:pP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extLst>
                  <a:ext uri="{0D108BD9-81ED-4DB2-BD59-A6C34878D82A}">
                    <a16:rowId xmlns:a16="http://schemas.microsoft.com/office/drawing/2014/main" val="10001"/>
                  </a:ext>
                </a:extLst>
              </a:tr>
              <a:tr h="1191377">
                <a:tc vMerge="1">
                  <a:txBody>
                    <a:bodyPr/>
                    <a:lstStyle/>
                    <a:p>
                      <a:pPr algn="just">
                        <a:lnSpc>
                          <a:spcPts val="5795"/>
                        </a:lnSpc>
                        <a:defRPr/>
                      </a:pPr>
                      <a:r>
                        <a:rPr lang="en-US" sz="4200" b="1">
                          <a:solidFill>
                            <a:srgbClr val="FFFFFF"/>
                          </a:solidFill>
                          <a:latin typeface="Garamond Bold"/>
                          <a:ea typeface="Garamond Bold"/>
                          <a:cs typeface="Garamond Bold"/>
                          <a:sym typeface="Garamond Bold"/>
                        </a:rPr>
                        <a:t>Cohort</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5908C"/>
                    </a:solidFill>
                  </a:tcPr>
                </a:tc>
                <a:tc>
                  <a:txBody>
                    <a:bodyPr/>
                    <a:lstStyle/>
                    <a:p>
                      <a:pPr algn="r">
                        <a:lnSpc>
                          <a:spcPts val="3726"/>
                        </a:lnSpc>
                        <a:defRPr/>
                      </a:pPr>
                      <a:r>
                        <a:rPr lang="en-US" sz="2700">
                          <a:solidFill>
                            <a:srgbClr val="000000"/>
                          </a:solidFill>
                          <a:latin typeface="Garamond"/>
                          <a:ea typeface="Garamond"/>
                          <a:cs typeface="Garamond"/>
                          <a:sym typeface="Garamond"/>
                        </a:rPr>
                        <a:t>(Other Regions)</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DEFE8"/>
                    </a:solidFill>
                  </a:tcPr>
                </a:tc>
                <a:tc>
                  <a:txBody>
                    <a:bodyPr/>
                    <a:lstStyle/>
                    <a:p>
                      <a:pPr algn="r">
                        <a:lnSpc>
                          <a:spcPts val="3863"/>
                        </a:lnSpc>
                        <a:defRPr/>
                      </a:pPr>
                      <a:r>
                        <a:rPr lang="en-US" sz="2799">
                          <a:solidFill>
                            <a:srgbClr val="000000"/>
                          </a:solidFill>
                          <a:latin typeface="Garamond"/>
                          <a:ea typeface="Garamond"/>
                          <a:cs typeface="Garamond"/>
                          <a:sym typeface="Garamond"/>
                        </a:rPr>
                        <a:t>Karamoja Region</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DEFE8"/>
                    </a:solidFill>
                  </a:tcPr>
                </a:tc>
                <a:tc>
                  <a:txBody>
                    <a:bodyPr/>
                    <a:lstStyle/>
                    <a:p>
                      <a:pPr algn="ctr">
                        <a:lnSpc>
                          <a:spcPts val="3863"/>
                        </a:lnSpc>
                        <a:defRPr/>
                      </a:pPr>
                      <a:r>
                        <a:rPr lang="en-US" sz="2799">
                          <a:solidFill>
                            <a:srgbClr val="000000"/>
                          </a:solidFill>
                          <a:latin typeface="Garamond"/>
                          <a:ea typeface="Garamond"/>
                          <a:cs typeface="Garamond"/>
                          <a:sym typeface="Garamond"/>
                        </a:rPr>
                        <a:t> </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DEFE8"/>
                    </a:solidFill>
                  </a:tcPr>
                </a:tc>
                <a:tc vMerge="1">
                  <a:txBody>
                    <a:bodyPr/>
                    <a:lstStyle/>
                    <a:p>
                      <a:pPr algn="l">
                        <a:lnSpc>
                          <a:spcPts val="1819"/>
                        </a:lnSpc>
                        <a:defRPr/>
                      </a:pP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extLst>
                  <a:ext uri="{0D108BD9-81ED-4DB2-BD59-A6C34878D82A}">
                    <a16:rowId xmlns:a16="http://schemas.microsoft.com/office/drawing/2014/main" val="10002"/>
                  </a:ext>
                </a:extLst>
              </a:tr>
              <a:tr h="829198">
                <a:tc>
                  <a:txBody>
                    <a:bodyPr/>
                    <a:lstStyle/>
                    <a:p>
                      <a:pPr algn="l">
                        <a:lnSpc>
                          <a:spcPts val="3726"/>
                        </a:lnSpc>
                        <a:defRPr/>
                      </a:pPr>
                      <a:r>
                        <a:rPr lang="en-US" sz="2700" b="1">
                          <a:solidFill>
                            <a:srgbClr val="FFFFFF"/>
                          </a:solidFill>
                          <a:latin typeface="Garamond Bold"/>
                          <a:ea typeface="Garamond Bold"/>
                          <a:cs typeface="Garamond Bold"/>
                          <a:sym typeface="Garamond Bold"/>
                        </a:rPr>
                        <a:t>1994-2003: Early Years of The Program</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5908C"/>
                    </a:solidFill>
                  </a:tcPr>
                </a:tc>
                <a:tc>
                  <a:txBody>
                    <a:bodyPr/>
                    <a:lstStyle/>
                    <a:p>
                      <a:pPr algn="r">
                        <a:lnSpc>
                          <a:spcPts val="4553"/>
                        </a:lnSpc>
                        <a:defRPr/>
                      </a:pPr>
                      <a:r>
                        <a:rPr lang="en-US" sz="3299">
                          <a:solidFill>
                            <a:srgbClr val="000000"/>
                          </a:solidFill>
                          <a:latin typeface="Garamond"/>
                          <a:ea typeface="Garamond"/>
                          <a:cs typeface="Garamond"/>
                          <a:sym typeface="Garamond"/>
                        </a:rPr>
                        <a:t>4 (100%)</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tc>
                  <a:txBody>
                    <a:bodyPr/>
                    <a:lstStyle/>
                    <a:p>
                      <a:pPr algn="r">
                        <a:lnSpc>
                          <a:spcPts val="4691"/>
                        </a:lnSpc>
                        <a:defRPr/>
                      </a:pPr>
                      <a:r>
                        <a:rPr lang="en-US" sz="3399">
                          <a:solidFill>
                            <a:srgbClr val="000000"/>
                          </a:solidFill>
                          <a:latin typeface="Garamond"/>
                          <a:ea typeface="Garamond"/>
                          <a:cs typeface="Garamond"/>
                          <a:sym typeface="Garamond"/>
                        </a:rPr>
                        <a:t>0 (0%)</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tc>
                  <a:txBody>
                    <a:bodyPr/>
                    <a:lstStyle/>
                    <a:p>
                      <a:pPr algn="r">
                        <a:lnSpc>
                          <a:spcPts val="4691"/>
                        </a:lnSpc>
                        <a:defRPr/>
                      </a:pPr>
                      <a:r>
                        <a:rPr lang="en-US" sz="3399">
                          <a:solidFill>
                            <a:srgbClr val="000000"/>
                          </a:solidFill>
                          <a:latin typeface="Garamond"/>
                          <a:ea typeface="Garamond"/>
                          <a:cs typeface="Garamond"/>
                          <a:sym typeface="Garamond"/>
                        </a:rPr>
                        <a:t>0 (0%)</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tc>
                  <a:txBody>
                    <a:bodyPr/>
                    <a:lstStyle/>
                    <a:p>
                      <a:pPr algn="r">
                        <a:lnSpc>
                          <a:spcPts val="4691"/>
                        </a:lnSpc>
                        <a:defRPr/>
                      </a:pPr>
                      <a:r>
                        <a:rPr lang="en-US" sz="3399">
                          <a:solidFill>
                            <a:srgbClr val="000000"/>
                          </a:solidFill>
                          <a:latin typeface="Garamond"/>
                          <a:ea typeface="Garamond"/>
                          <a:cs typeface="Garamond"/>
                          <a:sym typeface="Garamond"/>
                        </a:rPr>
                        <a:t>4 (100%)</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extLst>
                  <a:ext uri="{0D108BD9-81ED-4DB2-BD59-A6C34878D82A}">
                    <a16:rowId xmlns:a16="http://schemas.microsoft.com/office/drawing/2014/main" val="10003"/>
                  </a:ext>
                </a:extLst>
              </a:tr>
              <a:tr h="829198">
                <a:tc>
                  <a:txBody>
                    <a:bodyPr/>
                    <a:lstStyle/>
                    <a:p>
                      <a:pPr algn="l">
                        <a:lnSpc>
                          <a:spcPts val="3726"/>
                        </a:lnSpc>
                        <a:defRPr/>
                      </a:pPr>
                      <a:r>
                        <a:rPr lang="en-US" sz="2700" b="1">
                          <a:solidFill>
                            <a:srgbClr val="FFFFFF"/>
                          </a:solidFill>
                          <a:latin typeface="Garamond Bold"/>
                          <a:ea typeface="Garamond Bold"/>
                          <a:cs typeface="Garamond Bold"/>
                          <a:sym typeface="Garamond Bold"/>
                        </a:rPr>
                        <a:t>2004-2013: Middle Years</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5908C"/>
                    </a:solidFill>
                  </a:tcPr>
                </a:tc>
                <a:tc>
                  <a:txBody>
                    <a:bodyPr/>
                    <a:lstStyle/>
                    <a:p>
                      <a:pPr algn="r">
                        <a:lnSpc>
                          <a:spcPts val="4553"/>
                        </a:lnSpc>
                        <a:defRPr/>
                      </a:pPr>
                      <a:r>
                        <a:rPr lang="en-US" sz="3299">
                          <a:solidFill>
                            <a:srgbClr val="000000"/>
                          </a:solidFill>
                          <a:latin typeface="Garamond"/>
                          <a:ea typeface="Garamond"/>
                          <a:cs typeface="Garamond"/>
                          <a:sym typeface="Garamond"/>
                        </a:rPr>
                        <a:t>45 (88.2%)</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DEFE8"/>
                    </a:solidFill>
                  </a:tcPr>
                </a:tc>
                <a:tc>
                  <a:txBody>
                    <a:bodyPr/>
                    <a:lstStyle/>
                    <a:p>
                      <a:pPr algn="r">
                        <a:lnSpc>
                          <a:spcPts val="4691"/>
                        </a:lnSpc>
                        <a:defRPr/>
                      </a:pPr>
                      <a:r>
                        <a:rPr lang="en-US" sz="3399">
                          <a:solidFill>
                            <a:srgbClr val="000000"/>
                          </a:solidFill>
                          <a:latin typeface="Garamond"/>
                          <a:ea typeface="Garamond"/>
                          <a:cs typeface="Garamond"/>
                          <a:sym typeface="Garamond"/>
                        </a:rPr>
                        <a:t>6 (11.8%)</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DEFE8"/>
                    </a:solidFill>
                  </a:tcPr>
                </a:tc>
                <a:tc>
                  <a:txBody>
                    <a:bodyPr/>
                    <a:lstStyle/>
                    <a:p>
                      <a:pPr algn="r">
                        <a:lnSpc>
                          <a:spcPts val="4691"/>
                        </a:lnSpc>
                        <a:defRPr/>
                      </a:pPr>
                      <a:r>
                        <a:rPr lang="en-US" sz="3399">
                          <a:solidFill>
                            <a:srgbClr val="000000"/>
                          </a:solidFill>
                          <a:latin typeface="Garamond"/>
                          <a:ea typeface="Garamond"/>
                          <a:cs typeface="Garamond"/>
                          <a:sym typeface="Garamond"/>
                        </a:rPr>
                        <a:t>0 (0%)</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DEFE8"/>
                    </a:solidFill>
                  </a:tcPr>
                </a:tc>
                <a:tc>
                  <a:txBody>
                    <a:bodyPr/>
                    <a:lstStyle/>
                    <a:p>
                      <a:pPr algn="r">
                        <a:lnSpc>
                          <a:spcPts val="4691"/>
                        </a:lnSpc>
                        <a:defRPr/>
                      </a:pPr>
                      <a:r>
                        <a:rPr lang="en-US" sz="3399">
                          <a:solidFill>
                            <a:srgbClr val="000000"/>
                          </a:solidFill>
                          <a:latin typeface="Garamond"/>
                          <a:ea typeface="Garamond"/>
                          <a:cs typeface="Garamond"/>
                          <a:sym typeface="Garamond"/>
                        </a:rPr>
                        <a:t>51 (100%)</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DEFE8"/>
                    </a:solidFill>
                  </a:tcPr>
                </a:tc>
                <a:extLst>
                  <a:ext uri="{0D108BD9-81ED-4DB2-BD59-A6C34878D82A}">
                    <a16:rowId xmlns:a16="http://schemas.microsoft.com/office/drawing/2014/main" val="10004"/>
                  </a:ext>
                </a:extLst>
              </a:tr>
              <a:tr h="829198">
                <a:tc>
                  <a:txBody>
                    <a:bodyPr/>
                    <a:lstStyle/>
                    <a:p>
                      <a:pPr algn="l">
                        <a:lnSpc>
                          <a:spcPts val="3726"/>
                        </a:lnSpc>
                        <a:defRPr/>
                      </a:pPr>
                      <a:r>
                        <a:rPr lang="en-US" sz="2700" b="1">
                          <a:solidFill>
                            <a:srgbClr val="FFFFFF"/>
                          </a:solidFill>
                          <a:latin typeface="Garamond Bold"/>
                          <a:ea typeface="Garamond Bold"/>
                          <a:cs typeface="Garamond Bold"/>
                          <a:sym typeface="Garamond Bold"/>
                        </a:rPr>
                        <a:t>2014-2024: Recent Years</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5908C"/>
                    </a:solidFill>
                  </a:tcPr>
                </a:tc>
                <a:tc>
                  <a:txBody>
                    <a:bodyPr/>
                    <a:lstStyle/>
                    <a:p>
                      <a:pPr algn="r">
                        <a:lnSpc>
                          <a:spcPts val="4553"/>
                        </a:lnSpc>
                        <a:defRPr/>
                      </a:pPr>
                      <a:r>
                        <a:rPr lang="en-US" sz="3299">
                          <a:solidFill>
                            <a:srgbClr val="000000"/>
                          </a:solidFill>
                          <a:latin typeface="Garamond"/>
                          <a:ea typeface="Garamond"/>
                          <a:cs typeface="Garamond"/>
                          <a:sym typeface="Garamond"/>
                        </a:rPr>
                        <a:t>97 (72.9%)</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tc>
                  <a:txBody>
                    <a:bodyPr/>
                    <a:lstStyle/>
                    <a:p>
                      <a:pPr algn="r">
                        <a:lnSpc>
                          <a:spcPts val="4691"/>
                        </a:lnSpc>
                        <a:defRPr/>
                      </a:pPr>
                      <a:r>
                        <a:rPr lang="en-US" sz="3399">
                          <a:solidFill>
                            <a:srgbClr val="000000"/>
                          </a:solidFill>
                          <a:latin typeface="Garamond"/>
                          <a:ea typeface="Garamond"/>
                          <a:cs typeface="Garamond"/>
                          <a:sym typeface="Garamond"/>
                        </a:rPr>
                        <a:t>25 (18.8%)</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tc>
                  <a:txBody>
                    <a:bodyPr/>
                    <a:lstStyle/>
                    <a:p>
                      <a:pPr algn="r">
                        <a:lnSpc>
                          <a:spcPts val="4691"/>
                        </a:lnSpc>
                        <a:defRPr/>
                      </a:pPr>
                      <a:r>
                        <a:rPr lang="en-US" sz="3399">
                          <a:solidFill>
                            <a:srgbClr val="000000"/>
                          </a:solidFill>
                          <a:latin typeface="Garamond"/>
                          <a:ea typeface="Garamond"/>
                          <a:cs typeface="Garamond"/>
                          <a:sym typeface="Garamond"/>
                        </a:rPr>
                        <a:t>11 (8.3%)</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tc>
                  <a:txBody>
                    <a:bodyPr/>
                    <a:lstStyle/>
                    <a:p>
                      <a:pPr algn="r">
                        <a:lnSpc>
                          <a:spcPts val="4691"/>
                        </a:lnSpc>
                        <a:defRPr/>
                      </a:pPr>
                      <a:r>
                        <a:rPr lang="en-US" sz="3399">
                          <a:solidFill>
                            <a:srgbClr val="000000"/>
                          </a:solidFill>
                          <a:latin typeface="Garamond"/>
                          <a:ea typeface="Garamond"/>
                          <a:cs typeface="Garamond"/>
                          <a:sym typeface="Garamond"/>
                        </a:rPr>
                        <a:t>133 (100%)</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extLst>
                  <a:ext uri="{0D108BD9-81ED-4DB2-BD59-A6C34878D82A}">
                    <a16:rowId xmlns:a16="http://schemas.microsoft.com/office/drawing/2014/main" val="10005"/>
                  </a:ext>
                </a:extLst>
              </a:tr>
              <a:tr h="829198">
                <a:tc>
                  <a:txBody>
                    <a:bodyPr/>
                    <a:lstStyle/>
                    <a:p>
                      <a:pPr algn="l">
                        <a:lnSpc>
                          <a:spcPts val="3726"/>
                        </a:lnSpc>
                        <a:defRPr/>
                      </a:pPr>
                      <a:r>
                        <a:rPr lang="en-US" sz="2700" b="1">
                          <a:solidFill>
                            <a:srgbClr val="FFFFFF"/>
                          </a:solidFill>
                          <a:latin typeface="Garamond Bold"/>
                          <a:ea typeface="Garamond Bold"/>
                          <a:cs typeface="Garamond Bold"/>
                          <a:sym typeface="Garamond Bold"/>
                        </a:rPr>
                        <a:t>2024: Active Fellows</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5908C"/>
                    </a:solidFill>
                  </a:tcPr>
                </a:tc>
                <a:tc>
                  <a:txBody>
                    <a:bodyPr/>
                    <a:lstStyle/>
                    <a:p>
                      <a:pPr algn="r">
                        <a:lnSpc>
                          <a:spcPts val="4553"/>
                        </a:lnSpc>
                        <a:defRPr/>
                      </a:pPr>
                      <a:r>
                        <a:rPr lang="en-US" sz="3299">
                          <a:solidFill>
                            <a:srgbClr val="000000"/>
                          </a:solidFill>
                          <a:latin typeface="Garamond"/>
                          <a:ea typeface="Garamond"/>
                          <a:cs typeface="Garamond"/>
                          <a:sym typeface="Garamond"/>
                        </a:rPr>
                        <a:t>10 (76.9%)</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DEFE8"/>
                    </a:solidFill>
                  </a:tcPr>
                </a:tc>
                <a:tc>
                  <a:txBody>
                    <a:bodyPr/>
                    <a:lstStyle/>
                    <a:p>
                      <a:pPr algn="r">
                        <a:lnSpc>
                          <a:spcPts val="4691"/>
                        </a:lnSpc>
                        <a:defRPr/>
                      </a:pPr>
                      <a:r>
                        <a:rPr lang="en-US" sz="3399">
                          <a:solidFill>
                            <a:srgbClr val="000000"/>
                          </a:solidFill>
                          <a:latin typeface="Garamond"/>
                          <a:ea typeface="Garamond"/>
                          <a:cs typeface="Garamond"/>
                          <a:sym typeface="Garamond"/>
                        </a:rPr>
                        <a:t>3 (23.1%)</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DEFE8"/>
                    </a:solidFill>
                  </a:tcPr>
                </a:tc>
                <a:tc>
                  <a:txBody>
                    <a:bodyPr/>
                    <a:lstStyle/>
                    <a:p>
                      <a:pPr algn="r">
                        <a:lnSpc>
                          <a:spcPts val="4691"/>
                        </a:lnSpc>
                        <a:defRPr/>
                      </a:pPr>
                      <a:r>
                        <a:rPr lang="en-US" sz="3399">
                          <a:solidFill>
                            <a:srgbClr val="000000"/>
                          </a:solidFill>
                          <a:latin typeface="Garamond"/>
                          <a:ea typeface="Garamond"/>
                          <a:cs typeface="Garamond"/>
                          <a:sym typeface="Garamond"/>
                        </a:rPr>
                        <a:t>0 (0%)</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DEFE8"/>
                    </a:solidFill>
                  </a:tcPr>
                </a:tc>
                <a:tc>
                  <a:txBody>
                    <a:bodyPr/>
                    <a:lstStyle/>
                    <a:p>
                      <a:pPr algn="r">
                        <a:lnSpc>
                          <a:spcPts val="4691"/>
                        </a:lnSpc>
                        <a:defRPr/>
                      </a:pPr>
                      <a:r>
                        <a:rPr lang="en-US" sz="3399">
                          <a:solidFill>
                            <a:srgbClr val="000000"/>
                          </a:solidFill>
                          <a:latin typeface="Garamond"/>
                          <a:ea typeface="Garamond"/>
                          <a:cs typeface="Garamond"/>
                          <a:sym typeface="Garamond"/>
                        </a:rPr>
                        <a:t>13 (100%)</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DEFE8"/>
                    </a:solidFill>
                  </a:tcPr>
                </a:tc>
                <a:extLst>
                  <a:ext uri="{0D108BD9-81ED-4DB2-BD59-A6C34878D82A}">
                    <a16:rowId xmlns:a16="http://schemas.microsoft.com/office/drawing/2014/main" val="10006"/>
                  </a:ext>
                </a:extLst>
              </a:tr>
              <a:tr h="772012">
                <a:tc>
                  <a:txBody>
                    <a:bodyPr/>
                    <a:lstStyle/>
                    <a:p>
                      <a:pPr algn="l">
                        <a:lnSpc>
                          <a:spcPts val="4140"/>
                        </a:lnSpc>
                        <a:defRPr/>
                      </a:pPr>
                      <a:r>
                        <a:rPr lang="en-US" sz="3000" b="1">
                          <a:solidFill>
                            <a:srgbClr val="FFFFFF"/>
                          </a:solidFill>
                          <a:latin typeface="Garamond Bold"/>
                          <a:ea typeface="Garamond Bold"/>
                          <a:cs typeface="Garamond Bold"/>
                          <a:sym typeface="Garamond Bold"/>
                        </a:rPr>
                        <a:t>Total</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05908C"/>
                    </a:solidFill>
                  </a:tcPr>
                </a:tc>
                <a:tc>
                  <a:txBody>
                    <a:bodyPr/>
                    <a:lstStyle/>
                    <a:p>
                      <a:pPr algn="r">
                        <a:lnSpc>
                          <a:spcPts val="4140"/>
                        </a:lnSpc>
                        <a:defRPr/>
                      </a:pPr>
                      <a:r>
                        <a:rPr lang="en-US" sz="3000" b="1">
                          <a:solidFill>
                            <a:srgbClr val="000000"/>
                          </a:solidFill>
                          <a:latin typeface="Garamond Bold"/>
                          <a:ea typeface="Garamond Bold"/>
                          <a:cs typeface="Garamond Bold"/>
                          <a:sym typeface="Garamond Bold"/>
                        </a:rPr>
                        <a:t>156 (77.6%)</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tc>
                  <a:txBody>
                    <a:bodyPr/>
                    <a:lstStyle/>
                    <a:p>
                      <a:pPr algn="r">
                        <a:lnSpc>
                          <a:spcPts val="4277"/>
                        </a:lnSpc>
                        <a:defRPr/>
                      </a:pPr>
                      <a:r>
                        <a:rPr lang="en-US" sz="3099" b="1">
                          <a:solidFill>
                            <a:srgbClr val="000000"/>
                          </a:solidFill>
                          <a:latin typeface="Garamond Bold"/>
                          <a:ea typeface="Garamond Bold"/>
                          <a:cs typeface="Garamond Bold"/>
                          <a:sym typeface="Garamond Bold"/>
                        </a:rPr>
                        <a:t>34 (16.9%)</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tc>
                  <a:txBody>
                    <a:bodyPr/>
                    <a:lstStyle/>
                    <a:p>
                      <a:pPr algn="r">
                        <a:lnSpc>
                          <a:spcPts val="4277"/>
                        </a:lnSpc>
                        <a:defRPr/>
                      </a:pPr>
                      <a:r>
                        <a:rPr lang="en-US" sz="3099" b="1">
                          <a:solidFill>
                            <a:srgbClr val="000000"/>
                          </a:solidFill>
                          <a:latin typeface="Garamond Bold"/>
                          <a:ea typeface="Garamond Bold"/>
                          <a:cs typeface="Garamond Bold"/>
                          <a:sym typeface="Garamond Bold"/>
                        </a:rPr>
                        <a:t>11 (5.5%)</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tc>
                  <a:txBody>
                    <a:bodyPr/>
                    <a:lstStyle/>
                    <a:p>
                      <a:pPr algn="r">
                        <a:lnSpc>
                          <a:spcPts val="4277"/>
                        </a:lnSpc>
                        <a:defRPr/>
                      </a:pPr>
                      <a:r>
                        <a:rPr lang="en-US" sz="3099" b="1">
                          <a:solidFill>
                            <a:srgbClr val="000000"/>
                          </a:solidFill>
                          <a:latin typeface="Garamond Bold"/>
                          <a:ea typeface="Garamond Bold"/>
                          <a:cs typeface="Garamond Bold"/>
                          <a:sym typeface="Garamond Bold"/>
                        </a:rPr>
                        <a:t>201 (100%)</a:t>
                      </a:r>
                      <a:endParaRPr lang="en-US" sz="1100"/>
                    </a:p>
                  </a:txBody>
                  <a:tcPr marL="68580" marR="68580" marT="68580" marB="68580"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9DECD"/>
                    </a:solidFill>
                  </a:tcPr>
                </a:tc>
                <a:extLst>
                  <a:ext uri="{0D108BD9-81ED-4DB2-BD59-A6C34878D82A}">
                    <a16:rowId xmlns:a16="http://schemas.microsoft.com/office/drawing/2014/main" val="10007"/>
                  </a:ext>
                </a:extLst>
              </a:tr>
            </a:tbl>
          </a:graphicData>
        </a:graphic>
      </p:graphicFrame>
      <p:grpSp>
        <p:nvGrpSpPr>
          <p:cNvPr id="16" name="Group 14">
            <a:extLst>
              <a:ext uri="{FF2B5EF4-FFF2-40B4-BE49-F238E27FC236}">
                <a16:creationId xmlns:a16="http://schemas.microsoft.com/office/drawing/2014/main" id="{8180DFED-CAFB-F73A-9465-A8BF731FFA77}"/>
              </a:ext>
            </a:extLst>
          </p:cNvPr>
          <p:cNvGrpSpPr/>
          <p:nvPr/>
        </p:nvGrpSpPr>
        <p:grpSpPr>
          <a:xfrm>
            <a:off x="17167970" y="145500"/>
            <a:ext cx="980373" cy="2107218"/>
            <a:chOff x="0" y="0"/>
            <a:chExt cx="1307163" cy="2809625"/>
          </a:xfrm>
        </p:grpSpPr>
        <p:sp>
          <p:nvSpPr>
            <p:cNvPr id="17" name="Freeform 15">
              <a:extLst>
                <a:ext uri="{FF2B5EF4-FFF2-40B4-BE49-F238E27FC236}">
                  <a16:creationId xmlns:a16="http://schemas.microsoft.com/office/drawing/2014/main" id="{1B3D8471-0506-704E-F4C4-C6779F71E117}"/>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5"/>
              <a:stretch>
                <a:fillRect/>
              </a:stretch>
            </a:blipFill>
          </p:spPr>
        </p:sp>
        <p:sp>
          <p:nvSpPr>
            <p:cNvPr id="18" name="Freeform 16">
              <a:extLst>
                <a:ext uri="{FF2B5EF4-FFF2-40B4-BE49-F238E27FC236}">
                  <a16:creationId xmlns:a16="http://schemas.microsoft.com/office/drawing/2014/main" id="{B452E44C-E59D-4800-2714-949B8456824E}"/>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6"/>
              <a:stretch>
                <a:fillRect/>
              </a:stretch>
            </a:blipFill>
          </p:spPr>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4550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0" name="Freeform 10"/>
          <p:cNvSpPr/>
          <p:nvPr/>
        </p:nvSpPr>
        <p:spPr>
          <a:xfrm flipH="1">
            <a:off x="15383665" y="1028700"/>
            <a:ext cx="1875635" cy="818557"/>
          </a:xfrm>
          <a:custGeom>
            <a:avLst/>
            <a:gdLst/>
            <a:ahLst/>
            <a:cxnLst/>
            <a:rect l="l" t="t" r="r" b="b"/>
            <a:pathLst>
              <a:path w="1875635" h="818557">
                <a:moveTo>
                  <a:pt x="1875635" y="0"/>
                </a:moveTo>
                <a:lnTo>
                  <a:pt x="0" y="0"/>
                </a:lnTo>
                <a:lnTo>
                  <a:pt x="0" y="818557"/>
                </a:lnTo>
                <a:lnTo>
                  <a:pt x="1875635" y="818557"/>
                </a:lnTo>
                <a:lnTo>
                  <a:pt x="1875635"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11" name="Group 11"/>
          <p:cNvGrpSpPr/>
          <p:nvPr/>
        </p:nvGrpSpPr>
        <p:grpSpPr>
          <a:xfrm>
            <a:off x="0" y="0"/>
            <a:ext cx="18288000" cy="5143500"/>
            <a:chOff x="0" y="0"/>
            <a:chExt cx="4816593" cy="1354667"/>
          </a:xfrm>
        </p:grpSpPr>
        <p:sp>
          <p:nvSpPr>
            <p:cNvPr id="12" name="Freeform 12"/>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FFFFFF"/>
            </a:solidFill>
          </p:spPr>
        </p:sp>
        <p:sp>
          <p:nvSpPr>
            <p:cNvPr id="13" name="TextBox 13"/>
            <p:cNvSpPr txBox="1"/>
            <p:nvPr/>
          </p:nvSpPr>
          <p:spPr>
            <a:xfrm>
              <a:off x="0" y="-38100"/>
              <a:ext cx="4816593" cy="1392767"/>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1028700" y="914400"/>
            <a:ext cx="14601712" cy="1050984"/>
          </a:xfrm>
          <a:prstGeom prst="rect">
            <a:avLst/>
          </a:prstGeom>
        </p:spPr>
        <p:txBody>
          <a:bodyPr lIns="0" tIns="0" rIns="0" bIns="0" rtlCol="0" anchor="t">
            <a:spAutoFit/>
          </a:bodyPr>
          <a:lstStyle/>
          <a:p>
            <a:pPr algn="l">
              <a:lnSpc>
                <a:spcPts val="8615"/>
              </a:lnSpc>
            </a:pPr>
            <a:r>
              <a:rPr lang="en-US" sz="6154" b="1">
                <a:solidFill>
                  <a:srgbClr val="05908C"/>
                </a:solidFill>
                <a:latin typeface="Martel Heavy"/>
                <a:ea typeface="Martel Heavy"/>
                <a:cs typeface="Martel Heavy"/>
                <a:sym typeface="Martel Heavy"/>
              </a:rPr>
              <a:t>Respondents By Gender</a:t>
            </a:r>
          </a:p>
        </p:txBody>
      </p:sp>
      <p:pic>
        <p:nvPicPr>
          <p:cNvPr id="15" name="Picture 15"/>
          <p:cNvPicPr>
            <a:picLocks noChangeAspect="1"/>
          </p:cNvPicPr>
          <p:nvPr/>
        </p:nvPicPr>
        <p:blipFill>
          <a:blip r:embed="rId5"/>
          <a:stretch>
            <a:fillRect/>
          </a:stretch>
        </p:blipFill>
        <p:spPr>
          <a:xfrm>
            <a:off x="-154866" y="606386"/>
            <a:ext cx="18035933" cy="10656559"/>
          </a:xfrm>
          <a:prstGeom prst="rect">
            <a:avLst/>
          </a:prstGeom>
        </p:spPr>
      </p:pic>
      <p:grpSp>
        <p:nvGrpSpPr>
          <p:cNvPr id="16" name="Group 14">
            <a:extLst>
              <a:ext uri="{FF2B5EF4-FFF2-40B4-BE49-F238E27FC236}">
                <a16:creationId xmlns:a16="http://schemas.microsoft.com/office/drawing/2014/main" id="{2CFBFA92-7F0E-23D9-F17C-2876C9A80E9D}"/>
              </a:ext>
            </a:extLst>
          </p:cNvPr>
          <p:cNvGrpSpPr/>
          <p:nvPr/>
        </p:nvGrpSpPr>
        <p:grpSpPr>
          <a:xfrm>
            <a:off x="16841228" y="956807"/>
            <a:ext cx="980373" cy="2107218"/>
            <a:chOff x="0" y="0"/>
            <a:chExt cx="1307163" cy="2809625"/>
          </a:xfrm>
        </p:grpSpPr>
        <p:sp>
          <p:nvSpPr>
            <p:cNvPr id="17" name="Freeform 15">
              <a:extLst>
                <a:ext uri="{FF2B5EF4-FFF2-40B4-BE49-F238E27FC236}">
                  <a16:creationId xmlns:a16="http://schemas.microsoft.com/office/drawing/2014/main" id="{43AD8234-498A-8B17-991E-1F866FE9571C}"/>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6"/>
              <a:stretch>
                <a:fillRect/>
              </a:stretch>
            </a:blipFill>
          </p:spPr>
        </p:sp>
        <p:sp>
          <p:nvSpPr>
            <p:cNvPr id="18" name="Freeform 16">
              <a:extLst>
                <a:ext uri="{FF2B5EF4-FFF2-40B4-BE49-F238E27FC236}">
                  <a16:creationId xmlns:a16="http://schemas.microsoft.com/office/drawing/2014/main" id="{1C4BCA0F-98FD-4081-0339-0C24501F7B9B}"/>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7"/>
              <a:stretch>
                <a:fillRect/>
              </a:stretch>
            </a:blipFill>
          </p:spPr>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4550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0" name="Freeform 10"/>
          <p:cNvSpPr/>
          <p:nvPr/>
        </p:nvSpPr>
        <p:spPr>
          <a:xfrm flipH="1">
            <a:off x="15383665" y="1028700"/>
            <a:ext cx="1875635" cy="818557"/>
          </a:xfrm>
          <a:custGeom>
            <a:avLst/>
            <a:gdLst/>
            <a:ahLst/>
            <a:cxnLst/>
            <a:rect l="l" t="t" r="r" b="b"/>
            <a:pathLst>
              <a:path w="1875635" h="818557">
                <a:moveTo>
                  <a:pt x="1875635" y="0"/>
                </a:moveTo>
                <a:lnTo>
                  <a:pt x="0" y="0"/>
                </a:lnTo>
                <a:lnTo>
                  <a:pt x="0" y="818557"/>
                </a:lnTo>
                <a:lnTo>
                  <a:pt x="1875635" y="818557"/>
                </a:lnTo>
                <a:lnTo>
                  <a:pt x="1875635"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11" name="Group 11"/>
          <p:cNvGrpSpPr/>
          <p:nvPr/>
        </p:nvGrpSpPr>
        <p:grpSpPr>
          <a:xfrm>
            <a:off x="0" y="0"/>
            <a:ext cx="18288000" cy="5143500"/>
            <a:chOff x="0" y="0"/>
            <a:chExt cx="4816593" cy="1354667"/>
          </a:xfrm>
        </p:grpSpPr>
        <p:sp>
          <p:nvSpPr>
            <p:cNvPr id="12" name="Freeform 12"/>
            <p:cNvSpPr/>
            <p:nvPr/>
          </p:nvSpPr>
          <p:spPr>
            <a:xfrm>
              <a:off x="0" y="0"/>
              <a:ext cx="4816592" cy="1354667"/>
            </a:xfrm>
            <a:custGeom>
              <a:avLst/>
              <a:gdLst/>
              <a:ahLst/>
              <a:cxnLst/>
              <a:rect l="l" t="t" r="r" b="b"/>
              <a:pathLst>
                <a:path w="4816592" h="1354667">
                  <a:moveTo>
                    <a:pt x="0" y="0"/>
                  </a:moveTo>
                  <a:lnTo>
                    <a:pt x="4816592" y="0"/>
                  </a:lnTo>
                  <a:lnTo>
                    <a:pt x="4816592" y="1354667"/>
                  </a:lnTo>
                  <a:lnTo>
                    <a:pt x="0" y="1354667"/>
                  </a:lnTo>
                  <a:close/>
                </a:path>
              </a:pathLst>
            </a:custGeom>
            <a:solidFill>
              <a:srgbClr val="FFFFFF"/>
            </a:solidFill>
          </p:spPr>
        </p:sp>
        <p:sp>
          <p:nvSpPr>
            <p:cNvPr id="13" name="TextBox 13"/>
            <p:cNvSpPr txBox="1"/>
            <p:nvPr/>
          </p:nvSpPr>
          <p:spPr>
            <a:xfrm>
              <a:off x="0" y="-38100"/>
              <a:ext cx="4816593" cy="1392767"/>
            </a:xfrm>
            <a:prstGeom prst="rect">
              <a:avLst/>
            </a:prstGeom>
          </p:spPr>
          <p:txBody>
            <a:bodyPr lIns="50800" tIns="50800" rIns="50800" bIns="50800" rtlCol="0" anchor="ctr"/>
            <a:lstStyle/>
            <a:p>
              <a:pPr algn="ctr">
                <a:lnSpc>
                  <a:spcPts val="2659"/>
                </a:lnSpc>
              </a:pPr>
              <a:endParaRPr/>
            </a:p>
          </p:txBody>
        </p:sp>
      </p:grpSp>
      <p:sp>
        <p:nvSpPr>
          <p:cNvPr id="14" name="Freeform 14"/>
          <p:cNvSpPr/>
          <p:nvPr/>
        </p:nvSpPr>
        <p:spPr>
          <a:xfrm>
            <a:off x="828606" y="1965384"/>
            <a:ext cx="10293430" cy="7771540"/>
          </a:xfrm>
          <a:custGeom>
            <a:avLst/>
            <a:gdLst/>
            <a:ahLst/>
            <a:cxnLst/>
            <a:rect l="l" t="t" r="r" b="b"/>
            <a:pathLst>
              <a:path w="10293430" h="7771540">
                <a:moveTo>
                  <a:pt x="0" y="0"/>
                </a:moveTo>
                <a:lnTo>
                  <a:pt x="10293430" y="0"/>
                </a:lnTo>
                <a:lnTo>
                  <a:pt x="10293430" y="7771539"/>
                </a:lnTo>
                <a:lnTo>
                  <a:pt x="0" y="7771539"/>
                </a:lnTo>
                <a:lnTo>
                  <a:pt x="0" y="0"/>
                </a:lnTo>
                <a:close/>
              </a:path>
            </a:pathLst>
          </a:custGeom>
          <a:blipFill>
            <a:blip r:embed="rId5"/>
            <a:stretch>
              <a:fillRect/>
            </a:stretch>
          </a:blipFill>
        </p:spPr>
      </p:sp>
      <p:grpSp>
        <p:nvGrpSpPr>
          <p:cNvPr id="15" name="Group 15"/>
          <p:cNvGrpSpPr/>
          <p:nvPr/>
        </p:nvGrpSpPr>
        <p:grpSpPr>
          <a:xfrm>
            <a:off x="11246341" y="-104095"/>
            <a:ext cx="7041659" cy="10495189"/>
            <a:chOff x="0" y="0"/>
            <a:chExt cx="1854593" cy="2764165"/>
          </a:xfrm>
        </p:grpSpPr>
        <p:sp>
          <p:nvSpPr>
            <p:cNvPr id="16" name="Freeform 16"/>
            <p:cNvSpPr/>
            <p:nvPr/>
          </p:nvSpPr>
          <p:spPr>
            <a:xfrm>
              <a:off x="0" y="0"/>
              <a:ext cx="1854593" cy="2764165"/>
            </a:xfrm>
            <a:custGeom>
              <a:avLst/>
              <a:gdLst/>
              <a:ahLst/>
              <a:cxnLst/>
              <a:rect l="l" t="t" r="r" b="b"/>
              <a:pathLst>
                <a:path w="1854593" h="2764165">
                  <a:moveTo>
                    <a:pt x="0" y="0"/>
                  </a:moveTo>
                  <a:lnTo>
                    <a:pt x="1854593" y="0"/>
                  </a:lnTo>
                  <a:lnTo>
                    <a:pt x="1854593" y="2764165"/>
                  </a:lnTo>
                  <a:lnTo>
                    <a:pt x="0" y="2764165"/>
                  </a:lnTo>
                  <a:close/>
                </a:path>
              </a:pathLst>
            </a:custGeom>
            <a:solidFill>
              <a:srgbClr val="05908C"/>
            </a:solidFill>
          </p:spPr>
        </p:sp>
        <p:sp>
          <p:nvSpPr>
            <p:cNvPr id="17" name="TextBox 17"/>
            <p:cNvSpPr txBox="1"/>
            <p:nvPr/>
          </p:nvSpPr>
          <p:spPr>
            <a:xfrm>
              <a:off x="0" y="-38100"/>
              <a:ext cx="1854593" cy="2802265"/>
            </a:xfrm>
            <a:prstGeom prst="rect">
              <a:avLst/>
            </a:prstGeom>
          </p:spPr>
          <p:txBody>
            <a:bodyPr lIns="50800" tIns="50800" rIns="50800" bIns="50800" rtlCol="0" anchor="ctr"/>
            <a:lstStyle/>
            <a:p>
              <a:pPr algn="ctr">
                <a:lnSpc>
                  <a:spcPts val="2659"/>
                </a:lnSpc>
              </a:pPr>
              <a:endParaRPr/>
            </a:p>
          </p:txBody>
        </p:sp>
      </p:grpSp>
      <p:sp>
        <p:nvSpPr>
          <p:cNvPr id="18" name="TextBox 18"/>
          <p:cNvSpPr txBox="1"/>
          <p:nvPr/>
        </p:nvSpPr>
        <p:spPr>
          <a:xfrm>
            <a:off x="1028700" y="609528"/>
            <a:ext cx="14601712" cy="1043835"/>
          </a:xfrm>
          <a:prstGeom prst="rect">
            <a:avLst/>
          </a:prstGeom>
        </p:spPr>
        <p:txBody>
          <a:bodyPr lIns="0" tIns="0" rIns="0" bIns="0" rtlCol="0" anchor="t">
            <a:spAutoFit/>
          </a:bodyPr>
          <a:lstStyle/>
          <a:p>
            <a:pPr algn="l">
              <a:lnSpc>
                <a:spcPts val="8615"/>
              </a:lnSpc>
            </a:pPr>
            <a:r>
              <a:rPr lang="en-US" sz="6154" b="1">
                <a:solidFill>
                  <a:srgbClr val="05908C"/>
                </a:solidFill>
                <a:latin typeface="Martel Heavy"/>
                <a:ea typeface="Martel Heavy"/>
                <a:cs typeface="Martel Heavy"/>
                <a:sym typeface="Martel Heavy"/>
              </a:rPr>
              <a:t>Preferred Academic Insti</a:t>
            </a:r>
            <a:r>
              <a:rPr lang="en-US" sz="6154" b="1">
                <a:solidFill>
                  <a:srgbClr val="FAFBFA"/>
                </a:solidFill>
                <a:latin typeface="Martel Heavy"/>
                <a:ea typeface="Martel Heavy"/>
                <a:cs typeface="Martel Heavy"/>
                <a:sym typeface="Martel Heavy"/>
              </a:rPr>
              <a:t>tutions</a:t>
            </a:r>
          </a:p>
        </p:txBody>
      </p:sp>
      <p:sp>
        <p:nvSpPr>
          <p:cNvPr id="19" name="TextBox 19"/>
          <p:cNvSpPr txBox="1"/>
          <p:nvPr/>
        </p:nvSpPr>
        <p:spPr>
          <a:xfrm>
            <a:off x="11803159" y="1889184"/>
            <a:ext cx="5456141" cy="7658676"/>
          </a:xfrm>
          <a:prstGeom prst="rect">
            <a:avLst/>
          </a:prstGeom>
        </p:spPr>
        <p:txBody>
          <a:bodyPr lIns="0" tIns="0" rIns="0" bIns="0" rtlCol="0" anchor="t">
            <a:spAutoFit/>
          </a:bodyPr>
          <a:lstStyle/>
          <a:p>
            <a:pPr algn="l">
              <a:lnSpc>
                <a:spcPts val="5527"/>
              </a:lnSpc>
            </a:pPr>
            <a:r>
              <a:rPr lang="en-US" sz="3948" dirty="0">
                <a:solidFill>
                  <a:srgbClr val="FFFFFF"/>
                </a:solidFill>
                <a:latin typeface="Open Sauce"/>
                <a:ea typeface="Open Sauce"/>
                <a:cs typeface="Open Sauce"/>
                <a:sym typeface="Open Sauce"/>
              </a:rPr>
              <a:t>58.2% studied in Ireland; 41.8% in East Africa</a:t>
            </a:r>
          </a:p>
          <a:p>
            <a:pPr marL="852456" lvl="1" indent="-426228" algn="l">
              <a:lnSpc>
                <a:spcPts val="5527"/>
              </a:lnSpc>
              <a:buFont typeface="Arial"/>
              <a:buChar char="•"/>
            </a:pPr>
            <a:r>
              <a:rPr lang="en-US" sz="3948" dirty="0">
                <a:solidFill>
                  <a:srgbClr val="FFFFFF"/>
                </a:solidFill>
                <a:latin typeface="Open Sauce"/>
                <a:ea typeface="Open Sauce"/>
                <a:cs typeface="Open Sauce"/>
                <a:sym typeface="Open Sauce"/>
              </a:rPr>
              <a:t>Top Irish universities: Galway, Trinity, UCD, UCC</a:t>
            </a:r>
          </a:p>
          <a:p>
            <a:pPr marL="852456" lvl="1" indent="-426228" algn="l">
              <a:lnSpc>
                <a:spcPts val="5527"/>
              </a:lnSpc>
              <a:buFont typeface="Arial"/>
              <a:buChar char="•"/>
            </a:pPr>
            <a:r>
              <a:rPr lang="en-US" sz="3948" dirty="0">
                <a:solidFill>
                  <a:srgbClr val="FFFFFF"/>
                </a:solidFill>
                <a:latin typeface="Open Sauce"/>
                <a:ea typeface="Open Sauce"/>
                <a:cs typeface="Open Sauce"/>
                <a:sym typeface="Open Sauce"/>
              </a:rPr>
              <a:t>Top Ugandan institutions: Makerere, UMU, ESAMI</a:t>
            </a:r>
          </a:p>
        </p:txBody>
      </p:sp>
      <p:grpSp>
        <p:nvGrpSpPr>
          <p:cNvPr id="20" name="Group 14">
            <a:extLst>
              <a:ext uri="{FF2B5EF4-FFF2-40B4-BE49-F238E27FC236}">
                <a16:creationId xmlns:a16="http://schemas.microsoft.com/office/drawing/2014/main" id="{CF0B989D-BA71-4F64-547B-9902B93ABFE9}"/>
              </a:ext>
            </a:extLst>
          </p:cNvPr>
          <p:cNvGrpSpPr/>
          <p:nvPr/>
        </p:nvGrpSpPr>
        <p:grpSpPr>
          <a:xfrm>
            <a:off x="264544" y="7909489"/>
            <a:ext cx="980373" cy="2107218"/>
            <a:chOff x="0" y="0"/>
            <a:chExt cx="1307163" cy="2809625"/>
          </a:xfrm>
        </p:grpSpPr>
        <p:sp>
          <p:nvSpPr>
            <p:cNvPr id="21" name="Freeform 15">
              <a:extLst>
                <a:ext uri="{FF2B5EF4-FFF2-40B4-BE49-F238E27FC236}">
                  <a16:creationId xmlns:a16="http://schemas.microsoft.com/office/drawing/2014/main" id="{6FF2FA36-CB1E-D405-885E-0F39BF5B8B5F}"/>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6"/>
              <a:stretch>
                <a:fillRect/>
              </a:stretch>
            </a:blipFill>
          </p:spPr>
        </p:sp>
        <p:sp>
          <p:nvSpPr>
            <p:cNvPr id="22" name="Freeform 16">
              <a:extLst>
                <a:ext uri="{FF2B5EF4-FFF2-40B4-BE49-F238E27FC236}">
                  <a16:creationId xmlns:a16="http://schemas.microsoft.com/office/drawing/2014/main" id="{C2A85F7A-4DA6-6F9E-5DD2-738F0B0235C9}"/>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7"/>
              <a:stretch>
                <a:fillRect/>
              </a:stretch>
            </a:blipFill>
          </p:spPr>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4550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a:p>
              <a:pPr algn="ctr">
                <a:lnSpc>
                  <a:spcPts val="2659"/>
                </a:lnSpc>
                <a:spcBef>
                  <a:spcPct val="0"/>
                </a:spcBef>
              </a:pPr>
              <a:endParaRPr/>
            </a:p>
          </p:txBody>
        </p:sp>
      </p:grpSp>
      <p:sp>
        <p:nvSpPr>
          <p:cNvPr id="9" name="Freeform 9"/>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0" name="Freeform 10"/>
          <p:cNvSpPr/>
          <p:nvPr/>
        </p:nvSpPr>
        <p:spPr>
          <a:xfrm flipH="1">
            <a:off x="15383665" y="1028700"/>
            <a:ext cx="1875635" cy="818557"/>
          </a:xfrm>
          <a:custGeom>
            <a:avLst/>
            <a:gdLst/>
            <a:ahLst/>
            <a:cxnLst/>
            <a:rect l="l" t="t" r="r" b="b"/>
            <a:pathLst>
              <a:path w="1875635" h="818557">
                <a:moveTo>
                  <a:pt x="1875635" y="0"/>
                </a:moveTo>
                <a:lnTo>
                  <a:pt x="0" y="0"/>
                </a:lnTo>
                <a:lnTo>
                  <a:pt x="0" y="818557"/>
                </a:lnTo>
                <a:lnTo>
                  <a:pt x="1875635" y="818557"/>
                </a:lnTo>
                <a:lnTo>
                  <a:pt x="1875635"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11" name="Group 11"/>
          <p:cNvGrpSpPr/>
          <p:nvPr/>
        </p:nvGrpSpPr>
        <p:grpSpPr>
          <a:xfrm>
            <a:off x="-134711" y="0"/>
            <a:ext cx="9026758" cy="10495189"/>
            <a:chOff x="0" y="0"/>
            <a:chExt cx="2377418" cy="2764165"/>
          </a:xfrm>
        </p:grpSpPr>
        <p:sp>
          <p:nvSpPr>
            <p:cNvPr id="12" name="Freeform 12"/>
            <p:cNvSpPr/>
            <p:nvPr/>
          </p:nvSpPr>
          <p:spPr>
            <a:xfrm>
              <a:off x="0" y="0"/>
              <a:ext cx="2377418" cy="2764165"/>
            </a:xfrm>
            <a:custGeom>
              <a:avLst/>
              <a:gdLst/>
              <a:ahLst/>
              <a:cxnLst/>
              <a:rect l="l" t="t" r="r" b="b"/>
              <a:pathLst>
                <a:path w="2377418" h="2764165">
                  <a:moveTo>
                    <a:pt x="0" y="0"/>
                  </a:moveTo>
                  <a:lnTo>
                    <a:pt x="2377418" y="0"/>
                  </a:lnTo>
                  <a:lnTo>
                    <a:pt x="2377418" y="2764165"/>
                  </a:lnTo>
                  <a:lnTo>
                    <a:pt x="0" y="2764165"/>
                  </a:lnTo>
                  <a:close/>
                </a:path>
              </a:pathLst>
            </a:custGeom>
            <a:solidFill>
              <a:srgbClr val="05908C"/>
            </a:solidFill>
          </p:spPr>
        </p:sp>
        <p:sp>
          <p:nvSpPr>
            <p:cNvPr id="13" name="TextBox 13"/>
            <p:cNvSpPr txBox="1"/>
            <p:nvPr/>
          </p:nvSpPr>
          <p:spPr>
            <a:xfrm>
              <a:off x="0" y="-38100"/>
              <a:ext cx="2377418" cy="2802265"/>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711021" y="1311424"/>
            <a:ext cx="7975584" cy="1781175"/>
          </a:xfrm>
          <a:prstGeom prst="rect">
            <a:avLst/>
          </a:prstGeom>
        </p:spPr>
        <p:txBody>
          <a:bodyPr lIns="0" tIns="0" rIns="0" bIns="0" rtlCol="0" anchor="t">
            <a:spAutoFit/>
          </a:bodyPr>
          <a:lstStyle/>
          <a:p>
            <a:pPr algn="l">
              <a:lnSpc>
                <a:spcPts val="6000"/>
              </a:lnSpc>
            </a:pPr>
            <a:r>
              <a:rPr lang="en-US" sz="6000" b="1" spc="120">
                <a:solidFill>
                  <a:srgbClr val="FFFFFF"/>
                </a:solidFill>
                <a:latin typeface="Mont Bold"/>
                <a:ea typeface="Mont Bold"/>
                <a:cs typeface="Mont Bold"/>
                <a:sym typeface="Mont Bold"/>
              </a:rPr>
              <a:t>CAREER OUTCOMES AND IMPACT</a:t>
            </a:r>
          </a:p>
        </p:txBody>
      </p:sp>
      <p:sp>
        <p:nvSpPr>
          <p:cNvPr id="15" name="TextBox 15"/>
          <p:cNvSpPr txBox="1"/>
          <p:nvPr/>
        </p:nvSpPr>
        <p:spPr>
          <a:xfrm>
            <a:off x="711021" y="3533067"/>
            <a:ext cx="6865671" cy="2453088"/>
          </a:xfrm>
          <a:prstGeom prst="rect">
            <a:avLst/>
          </a:prstGeom>
        </p:spPr>
        <p:txBody>
          <a:bodyPr lIns="0" tIns="0" rIns="0" bIns="0" rtlCol="0" anchor="t">
            <a:spAutoFit/>
          </a:bodyPr>
          <a:lstStyle/>
          <a:p>
            <a:pPr algn="l">
              <a:lnSpc>
                <a:spcPts val="6540"/>
              </a:lnSpc>
            </a:pPr>
            <a:r>
              <a:rPr lang="en-US" sz="4671">
                <a:solidFill>
                  <a:srgbClr val="FFFFFF"/>
                </a:solidFill>
                <a:latin typeface="Open Sauce"/>
                <a:ea typeface="Open Sauce"/>
                <a:cs typeface="Open Sauce"/>
                <a:sym typeface="Open Sauce"/>
              </a:rPr>
              <a:t>97.9% of IFP fellows completed the Master’s program </a:t>
            </a:r>
          </a:p>
        </p:txBody>
      </p:sp>
      <p:sp>
        <p:nvSpPr>
          <p:cNvPr id="16" name="TextBox 16"/>
          <p:cNvSpPr txBox="1"/>
          <p:nvPr/>
        </p:nvSpPr>
        <p:spPr>
          <a:xfrm>
            <a:off x="14076306" y="3324835"/>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01</a:t>
            </a:r>
          </a:p>
        </p:txBody>
      </p:sp>
      <p:sp>
        <p:nvSpPr>
          <p:cNvPr id="17" name="TextBox 17"/>
          <p:cNvSpPr txBox="1"/>
          <p:nvPr/>
        </p:nvSpPr>
        <p:spPr>
          <a:xfrm>
            <a:off x="13440852" y="6816428"/>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02</a:t>
            </a:r>
          </a:p>
        </p:txBody>
      </p:sp>
      <p:sp>
        <p:nvSpPr>
          <p:cNvPr id="18" name="TextBox 18"/>
          <p:cNvSpPr txBox="1"/>
          <p:nvPr/>
        </p:nvSpPr>
        <p:spPr>
          <a:xfrm>
            <a:off x="10029542" y="6034879"/>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03</a:t>
            </a:r>
          </a:p>
        </p:txBody>
      </p:sp>
      <p:sp>
        <p:nvSpPr>
          <p:cNvPr id="19" name="TextBox 19"/>
          <p:cNvSpPr txBox="1"/>
          <p:nvPr/>
        </p:nvSpPr>
        <p:spPr>
          <a:xfrm>
            <a:off x="10705675" y="2569185"/>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04</a:t>
            </a:r>
          </a:p>
        </p:txBody>
      </p:sp>
      <p:sp>
        <p:nvSpPr>
          <p:cNvPr id="20" name="Freeform 20"/>
          <p:cNvSpPr/>
          <p:nvPr/>
        </p:nvSpPr>
        <p:spPr>
          <a:xfrm>
            <a:off x="16834769" y="9483665"/>
            <a:ext cx="2317798" cy="1011524"/>
          </a:xfrm>
          <a:custGeom>
            <a:avLst/>
            <a:gdLst/>
            <a:ahLst/>
            <a:cxnLst/>
            <a:rect l="l" t="t" r="r" b="b"/>
            <a:pathLst>
              <a:path w="2317798" h="1011524">
                <a:moveTo>
                  <a:pt x="0" y="0"/>
                </a:moveTo>
                <a:lnTo>
                  <a:pt x="2317798" y="0"/>
                </a:lnTo>
                <a:lnTo>
                  <a:pt x="2317798" y="1011524"/>
                </a:lnTo>
                <a:lnTo>
                  <a:pt x="0" y="1011524"/>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21" name="Group 21"/>
          <p:cNvGrpSpPr/>
          <p:nvPr/>
        </p:nvGrpSpPr>
        <p:grpSpPr>
          <a:xfrm rot="-2700000">
            <a:off x="15322801" y="9246963"/>
            <a:ext cx="7415398" cy="3565095"/>
            <a:chOff x="0" y="0"/>
            <a:chExt cx="660400" cy="317500"/>
          </a:xfrm>
        </p:grpSpPr>
        <p:sp>
          <p:nvSpPr>
            <p:cNvPr id="22" name="Freeform 22"/>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sp>
        <p:sp>
          <p:nvSpPr>
            <p:cNvPr id="23" name="TextBox 23"/>
            <p:cNvSpPr txBox="1"/>
            <p:nvPr/>
          </p:nvSpPr>
          <p:spPr>
            <a:xfrm>
              <a:off x="0" y="155575"/>
              <a:ext cx="660400" cy="161925"/>
            </a:xfrm>
            <a:prstGeom prst="rect">
              <a:avLst/>
            </a:prstGeom>
          </p:spPr>
          <p:txBody>
            <a:bodyPr lIns="50800" tIns="50800" rIns="50800" bIns="50800" rtlCol="0" anchor="ctr"/>
            <a:lstStyle/>
            <a:p>
              <a:pPr algn="ctr">
                <a:lnSpc>
                  <a:spcPts val="2553"/>
                </a:lnSpc>
              </a:pPr>
              <a:endParaRPr/>
            </a:p>
          </p:txBody>
        </p:sp>
      </p:grpSp>
      <p:sp>
        <p:nvSpPr>
          <p:cNvPr id="24" name="Freeform 24"/>
          <p:cNvSpPr/>
          <p:nvPr/>
        </p:nvSpPr>
        <p:spPr>
          <a:xfrm>
            <a:off x="9538365" y="935500"/>
            <a:ext cx="7704234" cy="5132859"/>
          </a:xfrm>
          <a:custGeom>
            <a:avLst/>
            <a:gdLst/>
            <a:ahLst/>
            <a:cxnLst/>
            <a:rect l="l" t="t" r="r" b="b"/>
            <a:pathLst>
              <a:path w="7704234" h="5132859">
                <a:moveTo>
                  <a:pt x="0" y="0"/>
                </a:moveTo>
                <a:lnTo>
                  <a:pt x="7704233" y="0"/>
                </a:lnTo>
                <a:lnTo>
                  <a:pt x="7704233" y="5132859"/>
                </a:lnTo>
                <a:lnTo>
                  <a:pt x="0" y="5132859"/>
                </a:lnTo>
                <a:lnTo>
                  <a:pt x="0" y="0"/>
                </a:lnTo>
                <a:close/>
              </a:path>
            </a:pathLst>
          </a:custGeom>
          <a:blipFill>
            <a:blip r:embed="rId5"/>
            <a:stretch>
              <a:fillRect/>
            </a:stretch>
          </a:blipFill>
        </p:spPr>
      </p:sp>
      <p:sp>
        <p:nvSpPr>
          <p:cNvPr id="25" name="TextBox 25"/>
          <p:cNvSpPr txBox="1"/>
          <p:nvPr/>
        </p:nvSpPr>
        <p:spPr>
          <a:xfrm>
            <a:off x="9538365" y="6311908"/>
            <a:ext cx="7704234" cy="2196489"/>
          </a:xfrm>
          <a:prstGeom prst="rect">
            <a:avLst/>
          </a:prstGeom>
        </p:spPr>
        <p:txBody>
          <a:bodyPr lIns="0" tIns="0" rIns="0" bIns="0" rtlCol="0" anchor="t">
            <a:spAutoFit/>
          </a:bodyPr>
          <a:lstStyle/>
          <a:p>
            <a:pPr algn="l">
              <a:lnSpc>
                <a:spcPts val="4408"/>
              </a:lnSpc>
            </a:pPr>
            <a:r>
              <a:rPr lang="en-US" sz="3149" i="1">
                <a:solidFill>
                  <a:srgbClr val="051F44"/>
                </a:solidFill>
                <a:latin typeface="Open Sauce Italics"/>
                <a:ea typeface="Open Sauce Italics"/>
                <a:cs typeface="Open Sauce Italics"/>
                <a:sym typeface="Open Sauce Italics"/>
              </a:rPr>
              <a:t>“The IFP is like a master key—once you obtain it, it opens doors to endless opportunities, from Teacher to Commissioner for Basic Education!”</a:t>
            </a:r>
          </a:p>
        </p:txBody>
      </p:sp>
      <p:sp>
        <p:nvSpPr>
          <p:cNvPr id="26" name="TextBox 26"/>
          <p:cNvSpPr txBox="1"/>
          <p:nvPr/>
        </p:nvSpPr>
        <p:spPr>
          <a:xfrm>
            <a:off x="9538365" y="8649825"/>
            <a:ext cx="7804976" cy="701675"/>
          </a:xfrm>
          <a:prstGeom prst="rect">
            <a:avLst/>
          </a:prstGeom>
        </p:spPr>
        <p:txBody>
          <a:bodyPr lIns="0" tIns="0" rIns="0" bIns="0" rtlCol="0" anchor="t">
            <a:spAutoFit/>
          </a:bodyPr>
          <a:lstStyle/>
          <a:p>
            <a:pPr algn="l">
              <a:lnSpc>
                <a:spcPts val="2800"/>
              </a:lnSpc>
            </a:pPr>
            <a:r>
              <a:rPr lang="en-US" sz="2000">
                <a:solidFill>
                  <a:srgbClr val="05908C"/>
                </a:solidFill>
                <a:latin typeface="Open Sauce"/>
                <a:ea typeface="Open Sauce"/>
                <a:cs typeface="Open Sauce"/>
                <a:sym typeface="Open Sauce"/>
              </a:rPr>
              <a:t>Dr. Chleophus Mugenyi (Fellow 2000–2001) Commissioner for Basic Education, Ministry of Education and Sports, Uganda.</a:t>
            </a:r>
          </a:p>
        </p:txBody>
      </p:sp>
      <p:sp>
        <p:nvSpPr>
          <p:cNvPr id="27" name="TextBox 27"/>
          <p:cNvSpPr txBox="1"/>
          <p:nvPr/>
        </p:nvSpPr>
        <p:spPr>
          <a:xfrm>
            <a:off x="711021" y="6417713"/>
            <a:ext cx="6865671" cy="2453088"/>
          </a:xfrm>
          <a:prstGeom prst="rect">
            <a:avLst/>
          </a:prstGeom>
        </p:spPr>
        <p:txBody>
          <a:bodyPr lIns="0" tIns="0" rIns="0" bIns="0" rtlCol="0" anchor="t">
            <a:spAutoFit/>
          </a:bodyPr>
          <a:lstStyle/>
          <a:p>
            <a:pPr algn="l">
              <a:lnSpc>
                <a:spcPts val="6540"/>
              </a:lnSpc>
            </a:pPr>
            <a:r>
              <a:rPr lang="en-US" sz="4671">
                <a:solidFill>
                  <a:srgbClr val="FFFFFF"/>
                </a:solidFill>
                <a:latin typeface="Open Sauce"/>
                <a:ea typeface="Open Sauce"/>
                <a:cs typeface="Open Sauce"/>
                <a:sym typeface="Open Sauce"/>
              </a:rPr>
              <a:t>95% reported improved work performance &amp; Effectiveness Post IFP</a:t>
            </a:r>
          </a:p>
        </p:txBody>
      </p:sp>
      <p:grpSp>
        <p:nvGrpSpPr>
          <p:cNvPr id="28" name="Group 14">
            <a:extLst>
              <a:ext uri="{FF2B5EF4-FFF2-40B4-BE49-F238E27FC236}">
                <a16:creationId xmlns:a16="http://schemas.microsoft.com/office/drawing/2014/main" id="{E1B78E6E-13A1-A8C4-5025-79E6ADC6C16C}"/>
              </a:ext>
            </a:extLst>
          </p:cNvPr>
          <p:cNvGrpSpPr/>
          <p:nvPr/>
        </p:nvGrpSpPr>
        <p:grpSpPr>
          <a:xfrm>
            <a:off x="8223010" y="3745522"/>
            <a:ext cx="980373" cy="2107218"/>
            <a:chOff x="0" y="0"/>
            <a:chExt cx="1307163" cy="2809625"/>
          </a:xfrm>
        </p:grpSpPr>
        <p:sp>
          <p:nvSpPr>
            <p:cNvPr id="29" name="Freeform 15">
              <a:extLst>
                <a:ext uri="{FF2B5EF4-FFF2-40B4-BE49-F238E27FC236}">
                  <a16:creationId xmlns:a16="http://schemas.microsoft.com/office/drawing/2014/main" id="{6859FACF-DA38-4B0F-FF92-0D6ACED91B8E}"/>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6"/>
              <a:stretch>
                <a:fillRect/>
              </a:stretch>
            </a:blipFill>
          </p:spPr>
        </p:sp>
        <p:sp>
          <p:nvSpPr>
            <p:cNvPr id="30" name="Freeform 16">
              <a:extLst>
                <a:ext uri="{FF2B5EF4-FFF2-40B4-BE49-F238E27FC236}">
                  <a16:creationId xmlns:a16="http://schemas.microsoft.com/office/drawing/2014/main" id="{DA3875B5-3F10-34B9-0AAF-514E5E0E85F0}"/>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7"/>
              <a:stretch>
                <a:fillRect/>
              </a:stretch>
            </a:blipFill>
          </p:spPr>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4550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0" name="Freeform 10"/>
          <p:cNvSpPr/>
          <p:nvPr/>
        </p:nvSpPr>
        <p:spPr>
          <a:xfrm flipH="1">
            <a:off x="15383665" y="1028700"/>
            <a:ext cx="1875635" cy="818557"/>
          </a:xfrm>
          <a:custGeom>
            <a:avLst/>
            <a:gdLst/>
            <a:ahLst/>
            <a:cxnLst/>
            <a:rect l="l" t="t" r="r" b="b"/>
            <a:pathLst>
              <a:path w="1875635" h="818557">
                <a:moveTo>
                  <a:pt x="1875635" y="0"/>
                </a:moveTo>
                <a:lnTo>
                  <a:pt x="0" y="0"/>
                </a:lnTo>
                <a:lnTo>
                  <a:pt x="0" y="818557"/>
                </a:lnTo>
                <a:lnTo>
                  <a:pt x="1875635" y="818557"/>
                </a:lnTo>
                <a:lnTo>
                  <a:pt x="1875635"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11" name="Group 11"/>
          <p:cNvGrpSpPr/>
          <p:nvPr/>
        </p:nvGrpSpPr>
        <p:grpSpPr>
          <a:xfrm>
            <a:off x="11111673" y="0"/>
            <a:ext cx="7041659" cy="10074491"/>
            <a:chOff x="0" y="0"/>
            <a:chExt cx="1854593" cy="2764165"/>
          </a:xfrm>
        </p:grpSpPr>
        <p:sp>
          <p:nvSpPr>
            <p:cNvPr id="12" name="Freeform 12"/>
            <p:cNvSpPr/>
            <p:nvPr/>
          </p:nvSpPr>
          <p:spPr>
            <a:xfrm>
              <a:off x="0" y="0"/>
              <a:ext cx="1854593" cy="2764165"/>
            </a:xfrm>
            <a:custGeom>
              <a:avLst/>
              <a:gdLst/>
              <a:ahLst/>
              <a:cxnLst/>
              <a:rect l="l" t="t" r="r" b="b"/>
              <a:pathLst>
                <a:path w="1854593" h="2764165">
                  <a:moveTo>
                    <a:pt x="0" y="0"/>
                  </a:moveTo>
                  <a:lnTo>
                    <a:pt x="1854593" y="0"/>
                  </a:lnTo>
                  <a:lnTo>
                    <a:pt x="1854593" y="2764165"/>
                  </a:lnTo>
                  <a:lnTo>
                    <a:pt x="0" y="2764165"/>
                  </a:lnTo>
                  <a:close/>
                </a:path>
              </a:pathLst>
            </a:custGeom>
            <a:solidFill>
              <a:srgbClr val="05908C"/>
            </a:solidFill>
          </p:spPr>
        </p:sp>
        <p:sp>
          <p:nvSpPr>
            <p:cNvPr id="13" name="TextBox 13"/>
            <p:cNvSpPr txBox="1"/>
            <p:nvPr/>
          </p:nvSpPr>
          <p:spPr>
            <a:xfrm>
              <a:off x="0" y="-38100"/>
              <a:ext cx="1854593" cy="2802265"/>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11593732" y="894199"/>
            <a:ext cx="6056656" cy="2543175"/>
          </a:xfrm>
          <a:prstGeom prst="rect">
            <a:avLst/>
          </a:prstGeom>
        </p:spPr>
        <p:txBody>
          <a:bodyPr lIns="0" tIns="0" rIns="0" bIns="0" rtlCol="0" anchor="t">
            <a:spAutoFit/>
          </a:bodyPr>
          <a:lstStyle/>
          <a:p>
            <a:pPr algn="just">
              <a:lnSpc>
                <a:spcPts val="6000"/>
              </a:lnSpc>
            </a:pPr>
            <a:r>
              <a:rPr lang="en-US" sz="6000" b="1" spc="120" dirty="0">
                <a:solidFill>
                  <a:srgbClr val="FFFFFF"/>
                </a:solidFill>
                <a:latin typeface="Mont Bold"/>
                <a:ea typeface="Mont Bold"/>
                <a:cs typeface="Mont Bold"/>
                <a:sym typeface="Mont Bold"/>
              </a:rPr>
              <a:t>SKILLS DEVELOPMENT &amp; APPLICATION</a:t>
            </a:r>
          </a:p>
        </p:txBody>
      </p:sp>
      <p:sp>
        <p:nvSpPr>
          <p:cNvPr id="15" name="TextBox 15"/>
          <p:cNvSpPr txBox="1"/>
          <p:nvPr/>
        </p:nvSpPr>
        <p:spPr>
          <a:xfrm>
            <a:off x="11654207" y="3649731"/>
            <a:ext cx="6017066" cy="5572125"/>
          </a:xfrm>
          <a:prstGeom prst="rect">
            <a:avLst/>
          </a:prstGeom>
        </p:spPr>
        <p:txBody>
          <a:bodyPr lIns="0" tIns="0" rIns="0" bIns="0" rtlCol="0" anchor="t">
            <a:spAutoFit/>
          </a:bodyPr>
          <a:lstStyle/>
          <a:p>
            <a:pPr algn="l">
              <a:lnSpc>
                <a:spcPts val="6300"/>
              </a:lnSpc>
            </a:pPr>
            <a:r>
              <a:rPr lang="en-US" sz="4500" dirty="0">
                <a:solidFill>
                  <a:srgbClr val="FFFFFF"/>
                </a:solidFill>
                <a:latin typeface="Open Sauce"/>
                <a:ea typeface="Open Sauce"/>
                <a:cs typeface="Open Sauce"/>
                <a:sym typeface="Open Sauce"/>
              </a:rPr>
              <a:t>Over 90% of fellows rated acquired skills as 'Very High' or 'High' for work usefulness, underscoring the program’s significant career impact.</a:t>
            </a:r>
          </a:p>
        </p:txBody>
      </p:sp>
      <p:sp>
        <p:nvSpPr>
          <p:cNvPr id="16" name="TextBox 16"/>
          <p:cNvSpPr txBox="1"/>
          <p:nvPr/>
        </p:nvSpPr>
        <p:spPr>
          <a:xfrm>
            <a:off x="10029542" y="6034879"/>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03</a:t>
            </a:r>
          </a:p>
        </p:txBody>
      </p:sp>
      <p:sp>
        <p:nvSpPr>
          <p:cNvPr id="17" name="Freeform 17"/>
          <p:cNvSpPr/>
          <p:nvPr/>
        </p:nvSpPr>
        <p:spPr>
          <a:xfrm>
            <a:off x="16834769" y="9483665"/>
            <a:ext cx="2317798" cy="1011524"/>
          </a:xfrm>
          <a:custGeom>
            <a:avLst/>
            <a:gdLst/>
            <a:ahLst/>
            <a:cxnLst/>
            <a:rect l="l" t="t" r="r" b="b"/>
            <a:pathLst>
              <a:path w="2317798" h="1011524">
                <a:moveTo>
                  <a:pt x="0" y="0"/>
                </a:moveTo>
                <a:lnTo>
                  <a:pt x="2317798" y="0"/>
                </a:lnTo>
                <a:lnTo>
                  <a:pt x="2317798" y="1011524"/>
                </a:lnTo>
                <a:lnTo>
                  <a:pt x="0" y="1011524"/>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18" name="Group 18"/>
          <p:cNvGrpSpPr/>
          <p:nvPr/>
        </p:nvGrpSpPr>
        <p:grpSpPr>
          <a:xfrm rot="-2700000">
            <a:off x="15322801" y="9246963"/>
            <a:ext cx="7415398" cy="3565095"/>
            <a:chOff x="0" y="0"/>
            <a:chExt cx="660400" cy="317500"/>
          </a:xfrm>
        </p:grpSpPr>
        <p:sp>
          <p:nvSpPr>
            <p:cNvPr id="19" name="Freeform 19"/>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sp>
        <p:sp>
          <p:nvSpPr>
            <p:cNvPr id="20" name="TextBox 20"/>
            <p:cNvSpPr txBox="1"/>
            <p:nvPr/>
          </p:nvSpPr>
          <p:spPr>
            <a:xfrm>
              <a:off x="0" y="155575"/>
              <a:ext cx="660400" cy="161925"/>
            </a:xfrm>
            <a:prstGeom prst="rect">
              <a:avLst/>
            </a:prstGeom>
          </p:spPr>
          <p:txBody>
            <a:bodyPr lIns="50800" tIns="50800" rIns="50800" bIns="50800" rtlCol="0" anchor="ctr"/>
            <a:lstStyle/>
            <a:p>
              <a:pPr algn="ctr">
                <a:lnSpc>
                  <a:spcPts val="2553"/>
                </a:lnSpc>
              </a:pPr>
              <a:endParaRPr/>
            </a:p>
          </p:txBody>
        </p:sp>
      </p:grpSp>
      <p:pic>
        <p:nvPicPr>
          <p:cNvPr id="21" name="Picture 21"/>
          <p:cNvPicPr>
            <a:picLocks noChangeAspect="1"/>
          </p:cNvPicPr>
          <p:nvPr/>
        </p:nvPicPr>
        <p:blipFill>
          <a:blip r:embed="rId5"/>
          <a:stretch>
            <a:fillRect/>
          </a:stretch>
        </p:blipFill>
        <p:spPr>
          <a:xfrm>
            <a:off x="-805251" y="242433"/>
            <a:ext cx="13000280" cy="10010322"/>
          </a:xfrm>
          <a:prstGeom prst="rect">
            <a:avLst/>
          </a:prstGeom>
        </p:spPr>
      </p:pic>
      <p:grpSp>
        <p:nvGrpSpPr>
          <p:cNvPr id="22" name="Group 14">
            <a:extLst>
              <a:ext uri="{FF2B5EF4-FFF2-40B4-BE49-F238E27FC236}">
                <a16:creationId xmlns:a16="http://schemas.microsoft.com/office/drawing/2014/main" id="{A5875AB9-761E-B32A-B847-E0C3E61A07BE}"/>
              </a:ext>
            </a:extLst>
          </p:cNvPr>
          <p:cNvGrpSpPr/>
          <p:nvPr/>
        </p:nvGrpSpPr>
        <p:grpSpPr>
          <a:xfrm>
            <a:off x="2022193" y="145500"/>
            <a:ext cx="980373" cy="2107218"/>
            <a:chOff x="0" y="0"/>
            <a:chExt cx="1307163" cy="2809625"/>
          </a:xfrm>
        </p:grpSpPr>
        <p:sp>
          <p:nvSpPr>
            <p:cNvPr id="23" name="Freeform 15">
              <a:extLst>
                <a:ext uri="{FF2B5EF4-FFF2-40B4-BE49-F238E27FC236}">
                  <a16:creationId xmlns:a16="http://schemas.microsoft.com/office/drawing/2014/main" id="{E105836B-E419-94B8-B961-06E70B1E447A}"/>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6"/>
              <a:stretch>
                <a:fillRect/>
              </a:stretch>
            </a:blipFill>
          </p:spPr>
        </p:sp>
        <p:sp>
          <p:nvSpPr>
            <p:cNvPr id="24" name="Freeform 16">
              <a:extLst>
                <a:ext uri="{FF2B5EF4-FFF2-40B4-BE49-F238E27FC236}">
                  <a16:creationId xmlns:a16="http://schemas.microsoft.com/office/drawing/2014/main" id="{659FBEC3-CA45-6D54-7417-B4710B0DED48}"/>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7"/>
              <a:stretch>
                <a:fillRect/>
              </a:stretch>
            </a:blipFill>
          </p:spPr>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4550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0" name="Freeform 10"/>
          <p:cNvSpPr/>
          <p:nvPr/>
        </p:nvSpPr>
        <p:spPr>
          <a:xfrm flipH="1">
            <a:off x="16187655" y="210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1" name="TextBox 11"/>
          <p:cNvSpPr txBox="1"/>
          <p:nvPr/>
        </p:nvSpPr>
        <p:spPr>
          <a:xfrm>
            <a:off x="798958" y="732630"/>
            <a:ext cx="6056656" cy="2346796"/>
          </a:xfrm>
          <a:prstGeom prst="rect">
            <a:avLst/>
          </a:prstGeom>
        </p:spPr>
        <p:txBody>
          <a:bodyPr lIns="0" tIns="0" rIns="0" bIns="0" rtlCol="0" anchor="t">
            <a:spAutoFit/>
          </a:bodyPr>
          <a:lstStyle/>
          <a:p>
            <a:pPr>
              <a:lnSpc>
                <a:spcPts val="6000"/>
              </a:lnSpc>
            </a:pPr>
            <a:r>
              <a:rPr lang="en-US" sz="6000" b="1" dirty="0"/>
              <a:t>Usefulness of Acquired Skills in Work</a:t>
            </a:r>
            <a:endParaRPr lang="en-US" sz="6000" b="1" spc="120" dirty="0">
              <a:solidFill>
                <a:srgbClr val="000000"/>
              </a:solidFill>
              <a:latin typeface="Mont Bold"/>
              <a:ea typeface="Mont Bold"/>
              <a:cs typeface="Mont Bold"/>
              <a:sym typeface="Mont Bold"/>
            </a:endParaRPr>
          </a:p>
        </p:txBody>
      </p:sp>
      <p:sp>
        <p:nvSpPr>
          <p:cNvPr id="12" name="TextBox 12"/>
          <p:cNvSpPr txBox="1"/>
          <p:nvPr/>
        </p:nvSpPr>
        <p:spPr>
          <a:xfrm>
            <a:off x="1028700" y="3353410"/>
            <a:ext cx="5597173" cy="5595619"/>
          </a:xfrm>
          <a:prstGeom prst="rect">
            <a:avLst/>
          </a:prstGeom>
        </p:spPr>
        <p:txBody>
          <a:bodyPr lIns="0" tIns="0" rIns="0" bIns="0" rtlCol="0" anchor="t">
            <a:spAutoFit/>
          </a:bodyPr>
          <a:lstStyle/>
          <a:p>
            <a:pPr algn="l">
              <a:lnSpc>
                <a:spcPts val="4480"/>
              </a:lnSpc>
            </a:pPr>
            <a:r>
              <a:rPr lang="en-US" sz="3200">
                <a:solidFill>
                  <a:srgbClr val="000000"/>
                </a:solidFill>
                <a:latin typeface="Open Sauce"/>
                <a:ea typeface="Open Sauce"/>
                <a:cs typeface="Open Sauce"/>
                <a:sym typeface="Open Sauce"/>
              </a:rPr>
              <a:t>Research, dynamic course content, networking, and rich international exposure in Ireland significantly shaped fellows’ professional trajectories. Structured mentorship and consistent engagement are essential for meaningful professional growth.</a:t>
            </a:r>
          </a:p>
        </p:txBody>
      </p:sp>
      <p:sp>
        <p:nvSpPr>
          <p:cNvPr id="13" name="TextBox 13"/>
          <p:cNvSpPr txBox="1"/>
          <p:nvPr/>
        </p:nvSpPr>
        <p:spPr>
          <a:xfrm>
            <a:off x="14076306" y="3324835"/>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01</a:t>
            </a:r>
          </a:p>
        </p:txBody>
      </p:sp>
      <p:sp>
        <p:nvSpPr>
          <p:cNvPr id="14" name="TextBox 14"/>
          <p:cNvSpPr txBox="1"/>
          <p:nvPr/>
        </p:nvSpPr>
        <p:spPr>
          <a:xfrm>
            <a:off x="13440852" y="6816428"/>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02</a:t>
            </a:r>
          </a:p>
        </p:txBody>
      </p:sp>
      <p:sp>
        <p:nvSpPr>
          <p:cNvPr id="15" name="TextBox 15"/>
          <p:cNvSpPr txBox="1"/>
          <p:nvPr/>
        </p:nvSpPr>
        <p:spPr>
          <a:xfrm>
            <a:off x="10029542" y="6034879"/>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03</a:t>
            </a:r>
          </a:p>
        </p:txBody>
      </p:sp>
      <p:sp>
        <p:nvSpPr>
          <p:cNvPr id="16" name="TextBox 16"/>
          <p:cNvSpPr txBox="1"/>
          <p:nvPr/>
        </p:nvSpPr>
        <p:spPr>
          <a:xfrm>
            <a:off x="10705675" y="2569185"/>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04</a:t>
            </a:r>
          </a:p>
        </p:txBody>
      </p:sp>
      <p:sp>
        <p:nvSpPr>
          <p:cNvPr id="17" name="Freeform 17"/>
          <p:cNvSpPr/>
          <p:nvPr/>
        </p:nvSpPr>
        <p:spPr>
          <a:xfrm>
            <a:off x="16834769" y="9483665"/>
            <a:ext cx="2317798" cy="1011524"/>
          </a:xfrm>
          <a:custGeom>
            <a:avLst/>
            <a:gdLst/>
            <a:ahLst/>
            <a:cxnLst/>
            <a:rect l="l" t="t" r="r" b="b"/>
            <a:pathLst>
              <a:path w="2317798" h="1011524">
                <a:moveTo>
                  <a:pt x="0" y="0"/>
                </a:moveTo>
                <a:lnTo>
                  <a:pt x="2317798" y="0"/>
                </a:lnTo>
                <a:lnTo>
                  <a:pt x="2317798" y="1011524"/>
                </a:lnTo>
                <a:lnTo>
                  <a:pt x="0" y="1011524"/>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18" name="Group 18"/>
          <p:cNvGrpSpPr/>
          <p:nvPr/>
        </p:nvGrpSpPr>
        <p:grpSpPr>
          <a:xfrm rot="-2700000">
            <a:off x="15322801" y="9246963"/>
            <a:ext cx="7415398" cy="3565095"/>
            <a:chOff x="0" y="0"/>
            <a:chExt cx="660400" cy="317500"/>
          </a:xfrm>
        </p:grpSpPr>
        <p:sp>
          <p:nvSpPr>
            <p:cNvPr id="19" name="Freeform 19"/>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sp>
        <p:sp>
          <p:nvSpPr>
            <p:cNvPr id="20" name="TextBox 20"/>
            <p:cNvSpPr txBox="1"/>
            <p:nvPr/>
          </p:nvSpPr>
          <p:spPr>
            <a:xfrm>
              <a:off x="0" y="155575"/>
              <a:ext cx="660400" cy="161925"/>
            </a:xfrm>
            <a:prstGeom prst="rect">
              <a:avLst/>
            </a:prstGeom>
          </p:spPr>
          <p:txBody>
            <a:bodyPr lIns="50800" tIns="50800" rIns="50800" bIns="50800" rtlCol="0" anchor="ctr"/>
            <a:lstStyle/>
            <a:p>
              <a:pPr algn="ctr">
                <a:lnSpc>
                  <a:spcPts val="2553"/>
                </a:lnSpc>
              </a:pPr>
              <a:endParaRPr/>
            </a:p>
          </p:txBody>
        </p:sp>
      </p:grpSp>
      <p:pic>
        <p:nvPicPr>
          <p:cNvPr id="21" name="Picture 21"/>
          <p:cNvPicPr>
            <a:picLocks noChangeAspect="1"/>
          </p:cNvPicPr>
          <p:nvPr/>
        </p:nvPicPr>
        <p:blipFill>
          <a:blip r:embed="rId5"/>
          <a:stretch>
            <a:fillRect/>
          </a:stretch>
        </p:blipFill>
        <p:spPr>
          <a:xfrm>
            <a:off x="5936443" y="255329"/>
            <a:ext cx="12546646" cy="10001707"/>
          </a:xfrm>
          <a:prstGeom prst="rect">
            <a:avLst/>
          </a:prstGeom>
        </p:spPr>
      </p:pic>
      <p:grpSp>
        <p:nvGrpSpPr>
          <p:cNvPr id="22" name="Group 14">
            <a:extLst>
              <a:ext uri="{FF2B5EF4-FFF2-40B4-BE49-F238E27FC236}">
                <a16:creationId xmlns:a16="http://schemas.microsoft.com/office/drawing/2014/main" id="{CFC7FA6C-861B-8FB8-6429-785AB0243A86}"/>
              </a:ext>
            </a:extLst>
          </p:cNvPr>
          <p:cNvGrpSpPr/>
          <p:nvPr/>
        </p:nvGrpSpPr>
        <p:grpSpPr>
          <a:xfrm>
            <a:off x="6855614" y="145500"/>
            <a:ext cx="980373" cy="2107218"/>
            <a:chOff x="0" y="0"/>
            <a:chExt cx="1307163" cy="2809625"/>
          </a:xfrm>
        </p:grpSpPr>
        <p:sp>
          <p:nvSpPr>
            <p:cNvPr id="23" name="Freeform 15">
              <a:extLst>
                <a:ext uri="{FF2B5EF4-FFF2-40B4-BE49-F238E27FC236}">
                  <a16:creationId xmlns:a16="http://schemas.microsoft.com/office/drawing/2014/main" id="{E5C78D03-CA18-2551-D3A6-B3B74DAEDCD3}"/>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6"/>
              <a:stretch>
                <a:fillRect/>
              </a:stretch>
            </a:blipFill>
          </p:spPr>
        </p:sp>
        <p:sp>
          <p:nvSpPr>
            <p:cNvPr id="24" name="Freeform 16">
              <a:extLst>
                <a:ext uri="{FF2B5EF4-FFF2-40B4-BE49-F238E27FC236}">
                  <a16:creationId xmlns:a16="http://schemas.microsoft.com/office/drawing/2014/main" id="{1E7D7C01-07EA-03A6-5537-985CAD11FD55}"/>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7"/>
              <a:stretch>
                <a:fillRect/>
              </a:stretch>
            </a:blipFill>
          </p:spPr>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4550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0" name="Freeform 10"/>
          <p:cNvSpPr/>
          <p:nvPr/>
        </p:nvSpPr>
        <p:spPr>
          <a:xfrm flipH="1">
            <a:off x="16321482" y="145500"/>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1" name="TextBox 11"/>
          <p:cNvSpPr txBox="1"/>
          <p:nvPr/>
        </p:nvSpPr>
        <p:spPr>
          <a:xfrm>
            <a:off x="826819" y="1062842"/>
            <a:ext cx="16007950" cy="841335"/>
          </a:xfrm>
          <a:prstGeom prst="rect">
            <a:avLst/>
          </a:prstGeom>
        </p:spPr>
        <p:txBody>
          <a:bodyPr lIns="0" tIns="0" rIns="0" bIns="0" rtlCol="0" anchor="t">
            <a:spAutoFit/>
          </a:bodyPr>
          <a:lstStyle/>
          <a:p>
            <a:pPr algn="l">
              <a:lnSpc>
                <a:spcPts val="4958"/>
              </a:lnSpc>
            </a:pPr>
            <a:r>
              <a:rPr lang="en-US" sz="4958" b="1" spc="99" dirty="0">
                <a:solidFill>
                  <a:srgbClr val="000000"/>
                </a:solidFill>
                <a:latin typeface="Mont Bold"/>
                <a:ea typeface="Mont Bold"/>
                <a:cs typeface="Mont Bold"/>
                <a:sym typeface="Mont Bold"/>
              </a:rPr>
              <a:t>DEVELOPMENT CONTRIBUTION OUTCOMES</a:t>
            </a:r>
          </a:p>
        </p:txBody>
      </p:sp>
      <p:sp>
        <p:nvSpPr>
          <p:cNvPr id="12" name="TextBox 12"/>
          <p:cNvSpPr txBox="1"/>
          <p:nvPr/>
        </p:nvSpPr>
        <p:spPr>
          <a:xfrm>
            <a:off x="11381808" y="2048298"/>
            <a:ext cx="5951015" cy="7003415"/>
          </a:xfrm>
          <a:prstGeom prst="rect">
            <a:avLst/>
          </a:prstGeom>
        </p:spPr>
        <p:txBody>
          <a:bodyPr lIns="0" tIns="0" rIns="0" bIns="0" rtlCol="0" anchor="t">
            <a:spAutoFit/>
          </a:bodyPr>
          <a:lstStyle/>
          <a:p>
            <a:pPr algn="l">
              <a:lnSpc>
                <a:spcPts val="6160"/>
              </a:lnSpc>
            </a:pPr>
            <a:r>
              <a:rPr lang="en-US" sz="4400" dirty="0">
                <a:solidFill>
                  <a:srgbClr val="000000"/>
                </a:solidFill>
                <a:latin typeface="Open Sauce"/>
                <a:ea typeface="Open Sauce"/>
                <a:cs typeface="Open Sauce"/>
                <a:sym typeface="Open Sauce"/>
              </a:rPr>
              <a:t>78.7% of fellows are employed in public service, NGOs, private sector, international organizations, academia, financial institutions, and other sectors.</a:t>
            </a:r>
          </a:p>
        </p:txBody>
      </p:sp>
      <p:sp>
        <p:nvSpPr>
          <p:cNvPr id="13" name="TextBox 13"/>
          <p:cNvSpPr txBox="1"/>
          <p:nvPr/>
        </p:nvSpPr>
        <p:spPr>
          <a:xfrm>
            <a:off x="10029542" y="6034879"/>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03</a:t>
            </a:r>
          </a:p>
        </p:txBody>
      </p:sp>
      <p:sp>
        <p:nvSpPr>
          <p:cNvPr id="14" name="Freeform 14"/>
          <p:cNvSpPr/>
          <p:nvPr/>
        </p:nvSpPr>
        <p:spPr>
          <a:xfrm>
            <a:off x="16834769" y="9483665"/>
            <a:ext cx="2317798" cy="1011524"/>
          </a:xfrm>
          <a:custGeom>
            <a:avLst/>
            <a:gdLst/>
            <a:ahLst/>
            <a:cxnLst/>
            <a:rect l="l" t="t" r="r" b="b"/>
            <a:pathLst>
              <a:path w="2317798" h="1011524">
                <a:moveTo>
                  <a:pt x="0" y="0"/>
                </a:moveTo>
                <a:lnTo>
                  <a:pt x="2317798" y="0"/>
                </a:lnTo>
                <a:lnTo>
                  <a:pt x="2317798" y="1011524"/>
                </a:lnTo>
                <a:lnTo>
                  <a:pt x="0" y="1011524"/>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15" name="Group 15"/>
          <p:cNvGrpSpPr/>
          <p:nvPr/>
        </p:nvGrpSpPr>
        <p:grpSpPr>
          <a:xfrm rot="-2700000">
            <a:off x="15322801" y="9246963"/>
            <a:ext cx="7415398" cy="3565095"/>
            <a:chOff x="0" y="0"/>
            <a:chExt cx="660400" cy="317500"/>
          </a:xfrm>
        </p:grpSpPr>
        <p:sp>
          <p:nvSpPr>
            <p:cNvPr id="16" name="Freeform 16"/>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sp>
        <p:sp>
          <p:nvSpPr>
            <p:cNvPr id="17" name="TextBox 17"/>
            <p:cNvSpPr txBox="1"/>
            <p:nvPr/>
          </p:nvSpPr>
          <p:spPr>
            <a:xfrm>
              <a:off x="0" y="155575"/>
              <a:ext cx="660400" cy="161925"/>
            </a:xfrm>
            <a:prstGeom prst="rect">
              <a:avLst/>
            </a:prstGeom>
          </p:spPr>
          <p:txBody>
            <a:bodyPr lIns="50800" tIns="50800" rIns="50800" bIns="50800" rtlCol="0" anchor="ctr"/>
            <a:lstStyle/>
            <a:p>
              <a:pPr algn="ctr">
                <a:lnSpc>
                  <a:spcPts val="2553"/>
                </a:lnSpc>
              </a:pPr>
              <a:endParaRPr/>
            </a:p>
          </p:txBody>
        </p:sp>
      </p:grpSp>
      <p:pic>
        <p:nvPicPr>
          <p:cNvPr id="18" name="Picture 18"/>
          <p:cNvPicPr>
            <a:picLocks noChangeAspect="1"/>
          </p:cNvPicPr>
          <p:nvPr/>
        </p:nvPicPr>
        <p:blipFill>
          <a:blip r:embed="rId5"/>
          <a:stretch>
            <a:fillRect/>
          </a:stretch>
        </p:blipFill>
        <p:spPr>
          <a:xfrm>
            <a:off x="690715" y="2601621"/>
            <a:ext cx="10331295" cy="7142150"/>
          </a:xfrm>
          <a:prstGeom prst="rect">
            <a:avLst/>
          </a:prstGeom>
        </p:spPr>
      </p:pic>
      <p:sp>
        <p:nvSpPr>
          <p:cNvPr id="20" name="TextBox 19">
            <a:extLst>
              <a:ext uri="{FF2B5EF4-FFF2-40B4-BE49-F238E27FC236}">
                <a16:creationId xmlns:a16="http://schemas.microsoft.com/office/drawing/2014/main" id="{9338C8F2-29D6-0D8E-F880-77E38D80774E}"/>
              </a:ext>
            </a:extLst>
          </p:cNvPr>
          <p:cNvSpPr txBox="1"/>
          <p:nvPr/>
        </p:nvSpPr>
        <p:spPr>
          <a:xfrm>
            <a:off x="826819" y="1930077"/>
            <a:ext cx="11517086" cy="707886"/>
          </a:xfrm>
          <a:prstGeom prst="rect">
            <a:avLst/>
          </a:prstGeom>
          <a:noFill/>
        </p:spPr>
        <p:txBody>
          <a:bodyPr wrap="square">
            <a:spAutoFit/>
          </a:bodyPr>
          <a:lstStyle/>
          <a:p>
            <a:r>
              <a:rPr lang="en-US" sz="4000" b="1" dirty="0">
                <a:latin typeface="Open Sauce" panose="020B0604020202020204" charset="0"/>
              </a:rPr>
              <a:t>1. Employment Status</a:t>
            </a:r>
            <a:r>
              <a:rPr lang="en-US" sz="4000" dirty="0">
                <a:latin typeface="Open Sauce" panose="020B0604020202020204" charset="0"/>
              </a:rPr>
              <a:t> </a:t>
            </a:r>
          </a:p>
        </p:txBody>
      </p:sp>
      <p:grpSp>
        <p:nvGrpSpPr>
          <p:cNvPr id="21" name="Group 14">
            <a:extLst>
              <a:ext uri="{FF2B5EF4-FFF2-40B4-BE49-F238E27FC236}">
                <a16:creationId xmlns:a16="http://schemas.microsoft.com/office/drawing/2014/main" id="{DFE074B5-0FF0-E8BB-42ED-8FD983BEA566}"/>
              </a:ext>
            </a:extLst>
          </p:cNvPr>
          <p:cNvGrpSpPr/>
          <p:nvPr/>
        </p:nvGrpSpPr>
        <p:grpSpPr>
          <a:xfrm>
            <a:off x="406221" y="7378575"/>
            <a:ext cx="980373" cy="2107218"/>
            <a:chOff x="0" y="0"/>
            <a:chExt cx="1307163" cy="2809625"/>
          </a:xfrm>
        </p:grpSpPr>
        <p:sp>
          <p:nvSpPr>
            <p:cNvPr id="22" name="Freeform 15">
              <a:extLst>
                <a:ext uri="{FF2B5EF4-FFF2-40B4-BE49-F238E27FC236}">
                  <a16:creationId xmlns:a16="http://schemas.microsoft.com/office/drawing/2014/main" id="{FF5E9DD1-C5A7-A865-B682-9D4E2DBAC09D}"/>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6"/>
              <a:stretch>
                <a:fillRect/>
              </a:stretch>
            </a:blipFill>
          </p:spPr>
        </p:sp>
        <p:sp>
          <p:nvSpPr>
            <p:cNvPr id="23" name="Freeform 16">
              <a:extLst>
                <a:ext uri="{FF2B5EF4-FFF2-40B4-BE49-F238E27FC236}">
                  <a16:creationId xmlns:a16="http://schemas.microsoft.com/office/drawing/2014/main" id="{2FCEB473-3FD1-0794-6880-A6F54A7538AA}"/>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7"/>
              <a:stretch>
                <a:fillRect/>
              </a:stretch>
            </a:blipFill>
          </p:spPr>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B8320-2CFC-F992-36CC-0AC79D093E7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D8F9769-0218-390F-C6F7-DB80CBB1052E}"/>
              </a:ext>
            </a:extLst>
          </p:cNvPr>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a:extLst>
              <a:ext uri="{FF2B5EF4-FFF2-40B4-BE49-F238E27FC236}">
                <a16:creationId xmlns:a16="http://schemas.microsoft.com/office/drawing/2014/main" id="{1465D2EB-E84E-8A3C-87A2-FC91EED4C64A}"/>
              </a:ext>
            </a:extLst>
          </p:cNvPr>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a:extLst>
              <a:ext uri="{FF2B5EF4-FFF2-40B4-BE49-F238E27FC236}">
                <a16:creationId xmlns:a16="http://schemas.microsoft.com/office/drawing/2014/main" id="{804AAAEB-A5F4-7CEF-B3CA-D30AD8F53939}"/>
              </a:ext>
            </a:extLst>
          </p:cNvPr>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a:extLst>
              <a:ext uri="{FF2B5EF4-FFF2-40B4-BE49-F238E27FC236}">
                <a16:creationId xmlns:a16="http://schemas.microsoft.com/office/drawing/2014/main" id="{4CCE1478-0EF9-80B7-10FC-24FC229538BE}"/>
              </a:ext>
            </a:extLst>
          </p:cNvPr>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a:extLst>
              <a:ext uri="{FF2B5EF4-FFF2-40B4-BE49-F238E27FC236}">
                <a16:creationId xmlns:a16="http://schemas.microsoft.com/office/drawing/2014/main" id="{5F8B5D25-110B-7066-39F2-2FF952343002}"/>
              </a:ext>
            </a:extLst>
          </p:cNvPr>
          <p:cNvGrpSpPr/>
          <p:nvPr/>
        </p:nvGrpSpPr>
        <p:grpSpPr>
          <a:xfrm>
            <a:off x="139657" y="839"/>
            <a:ext cx="18013679" cy="10074491"/>
            <a:chOff x="0" y="-38100"/>
            <a:chExt cx="4744343" cy="2653364"/>
          </a:xfrm>
          <a:solidFill>
            <a:schemeClr val="bg1"/>
          </a:solidFill>
        </p:grpSpPr>
        <p:sp>
          <p:nvSpPr>
            <p:cNvPr id="7" name="Freeform 7">
              <a:extLst>
                <a:ext uri="{FF2B5EF4-FFF2-40B4-BE49-F238E27FC236}">
                  <a16:creationId xmlns:a16="http://schemas.microsoft.com/office/drawing/2014/main" id="{DC66367D-C613-4149-400A-AF45701897A0}"/>
                </a:ext>
              </a:extLst>
            </p:cNvPr>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grpFill/>
          </p:spPr>
        </p:sp>
        <p:sp>
          <p:nvSpPr>
            <p:cNvPr id="8" name="TextBox 8">
              <a:extLst>
                <a:ext uri="{FF2B5EF4-FFF2-40B4-BE49-F238E27FC236}">
                  <a16:creationId xmlns:a16="http://schemas.microsoft.com/office/drawing/2014/main" id="{75EB41B3-A41D-52F5-7B78-5A44DC5EE6CF}"/>
                </a:ext>
              </a:extLst>
            </p:cNvPr>
            <p:cNvSpPr txBox="1"/>
            <p:nvPr/>
          </p:nvSpPr>
          <p:spPr>
            <a:xfrm>
              <a:off x="0" y="-38100"/>
              <a:ext cx="4744342" cy="2653364"/>
            </a:xfrm>
            <a:prstGeom prst="rect">
              <a:avLst/>
            </a:prstGeom>
            <a:grpFill/>
          </p:spPr>
          <p:txBody>
            <a:bodyPr lIns="50800" tIns="50800" rIns="50800" bIns="50800" rtlCol="0" anchor="ctr"/>
            <a:lstStyle/>
            <a:p>
              <a:pPr algn="ctr">
                <a:lnSpc>
                  <a:spcPts val="2659"/>
                </a:lnSpc>
                <a:spcBef>
                  <a:spcPct val="0"/>
                </a:spcBef>
              </a:pPr>
              <a:endParaRPr dirty="0"/>
            </a:p>
          </p:txBody>
        </p:sp>
      </p:grpSp>
      <p:sp>
        <p:nvSpPr>
          <p:cNvPr id="9" name="Freeform 9">
            <a:extLst>
              <a:ext uri="{FF2B5EF4-FFF2-40B4-BE49-F238E27FC236}">
                <a16:creationId xmlns:a16="http://schemas.microsoft.com/office/drawing/2014/main" id="{77771480-0128-AB96-63BB-8A14DBEA9EE4}"/>
              </a:ext>
            </a:extLst>
          </p:cNvPr>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0" name="Freeform 10">
            <a:extLst>
              <a:ext uri="{FF2B5EF4-FFF2-40B4-BE49-F238E27FC236}">
                <a16:creationId xmlns:a16="http://schemas.microsoft.com/office/drawing/2014/main" id="{E505393B-7CE5-6A37-C226-2CD783DF2BFA}"/>
              </a:ext>
            </a:extLst>
          </p:cNvPr>
          <p:cNvSpPr/>
          <p:nvPr/>
        </p:nvSpPr>
        <p:spPr>
          <a:xfrm flipH="1">
            <a:off x="16321482" y="145500"/>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1" name="TextBox 11">
            <a:extLst>
              <a:ext uri="{FF2B5EF4-FFF2-40B4-BE49-F238E27FC236}">
                <a16:creationId xmlns:a16="http://schemas.microsoft.com/office/drawing/2014/main" id="{68DAF955-9B45-87D3-DE93-1F83196BA092}"/>
              </a:ext>
            </a:extLst>
          </p:cNvPr>
          <p:cNvSpPr txBox="1"/>
          <p:nvPr/>
        </p:nvSpPr>
        <p:spPr>
          <a:xfrm>
            <a:off x="826819" y="1062842"/>
            <a:ext cx="16007950" cy="841335"/>
          </a:xfrm>
          <a:prstGeom prst="rect">
            <a:avLst/>
          </a:prstGeom>
        </p:spPr>
        <p:txBody>
          <a:bodyPr lIns="0" tIns="0" rIns="0" bIns="0" rtlCol="0" anchor="t">
            <a:spAutoFit/>
          </a:bodyPr>
          <a:lstStyle/>
          <a:p>
            <a:pPr algn="l">
              <a:lnSpc>
                <a:spcPts val="4958"/>
              </a:lnSpc>
            </a:pPr>
            <a:r>
              <a:rPr lang="en-US" sz="4958" b="1" spc="99" dirty="0">
                <a:solidFill>
                  <a:srgbClr val="000000"/>
                </a:solidFill>
                <a:latin typeface="Mont Bold"/>
                <a:ea typeface="Mont Bold"/>
                <a:cs typeface="Mont Bold"/>
                <a:sym typeface="Mont Bold"/>
              </a:rPr>
              <a:t>DEVELOPMENT CONTRIBUTION OUTCOMES</a:t>
            </a:r>
          </a:p>
        </p:txBody>
      </p:sp>
      <p:sp>
        <p:nvSpPr>
          <p:cNvPr id="13" name="TextBox 13">
            <a:extLst>
              <a:ext uri="{FF2B5EF4-FFF2-40B4-BE49-F238E27FC236}">
                <a16:creationId xmlns:a16="http://schemas.microsoft.com/office/drawing/2014/main" id="{EA24C881-9135-FC47-72DA-BB42B6FBD93A}"/>
              </a:ext>
            </a:extLst>
          </p:cNvPr>
          <p:cNvSpPr txBox="1"/>
          <p:nvPr/>
        </p:nvSpPr>
        <p:spPr>
          <a:xfrm>
            <a:off x="10029542" y="6034879"/>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03</a:t>
            </a:r>
          </a:p>
        </p:txBody>
      </p:sp>
      <p:sp>
        <p:nvSpPr>
          <p:cNvPr id="14" name="Freeform 14">
            <a:extLst>
              <a:ext uri="{FF2B5EF4-FFF2-40B4-BE49-F238E27FC236}">
                <a16:creationId xmlns:a16="http://schemas.microsoft.com/office/drawing/2014/main" id="{80BA11C6-C8AC-87C0-9431-A52408C9A9F7}"/>
              </a:ext>
            </a:extLst>
          </p:cNvPr>
          <p:cNvSpPr/>
          <p:nvPr/>
        </p:nvSpPr>
        <p:spPr>
          <a:xfrm>
            <a:off x="16834769" y="9483665"/>
            <a:ext cx="2317798" cy="1011524"/>
          </a:xfrm>
          <a:custGeom>
            <a:avLst/>
            <a:gdLst/>
            <a:ahLst/>
            <a:cxnLst/>
            <a:rect l="l" t="t" r="r" b="b"/>
            <a:pathLst>
              <a:path w="2317798" h="1011524">
                <a:moveTo>
                  <a:pt x="0" y="0"/>
                </a:moveTo>
                <a:lnTo>
                  <a:pt x="2317798" y="0"/>
                </a:lnTo>
                <a:lnTo>
                  <a:pt x="2317798" y="1011524"/>
                </a:lnTo>
                <a:lnTo>
                  <a:pt x="0" y="1011524"/>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15" name="Group 15">
            <a:extLst>
              <a:ext uri="{FF2B5EF4-FFF2-40B4-BE49-F238E27FC236}">
                <a16:creationId xmlns:a16="http://schemas.microsoft.com/office/drawing/2014/main" id="{A01A6E9B-AD47-C81E-07D7-A61DE165814D}"/>
              </a:ext>
            </a:extLst>
          </p:cNvPr>
          <p:cNvGrpSpPr/>
          <p:nvPr/>
        </p:nvGrpSpPr>
        <p:grpSpPr>
          <a:xfrm rot="-2700000">
            <a:off x="15322801" y="9246963"/>
            <a:ext cx="7415398" cy="3565095"/>
            <a:chOff x="0" y="0"/>
            <a:chExt cx="660400" cy="317500"/>
          </a:xfrm>
        </p:grpSpPr>
        <p:sp>
          <p:nvSpPr>
            <p:cNvPr id="16" name="Freeform 16">
              <a:extLst>
                <a:ext uri="{FF2B5EF4-FFF2-40B4-BE49-F238E27FC236}">
                  <a16:creationId xmlns:a16="http://schemas.microsoft.com/office/drawing/2014/main" id="{3E6CEA36-04FC-A8E1-EEFA-0D7194D3860F}"/>
                </a:ext>
              </a:extLst>
            </p:cNvPr>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sp>
        <p:sp>
          <p:nvSpPr>
            <p:cNvPr id="17" name="TextBox 17">
              <a:extLst>
                <a:ext uri="{FF2B5EF4-FFF2-40B4-BE49-F238E27FC236}">
                  <a16:creationId xmlns:a16="http://schemas.microsoft.com/office/drawing/2014/main" id="{2D1697B5-3693-0FA5-0ADB-FD4D66671F74}"/>
                </a:ext>
              </a:extLst>
            </p:cNvPr>
            <p:cNvSpPr txBox="1"/>
            <p:nvPr/>
          </p:nvSpPr>
          <p:spPr>
            <a:xfrm>
              <a:off x="0" y="155575"/>
              <a:ext cx="660400" cy="161925"/>
            </a:xfrm>
            <a:prstGeom prst="rect">
              <a:avLst/>
            </a:prstGeom>
          </p:spPr>
          <p:txBody>
            <a:bodyPr lIns="50800" tIns="50800" rIns="50800" bIns="50800" rtlCol="0" anchor="ctr"/>
            <a:lstStyle/>
            <a:p>
              <a:pPr algn="ctr">
                <a:lnSpc>
                  <a:spcPts val="2553"/>
                </a:lnSpc>
              </a:pPr>
              <a:endParaRPr/>
            </a:p>
          </p:txBody>
        </p:sp>
      </p:grpSp>
      <p:sp>
        <p:nvSpPr>
          <p:cNvPr id="20" name="TextBox 19">
            <a:extLst>
              <a:ext uri="{FF2B5EF4-FFF2-40B4-BE49-F238E27FC236}">
                <a16:creationId xmlns:a16="http://schemas.microsoft.com/office/drawing/2014/main" id="{132EF051-5BA6-5F36-4733-FD73F2676106}"/>
              </a:ext>
            </a:extLst>
          </p:cNvPr>
          <p:cNvSpPr txBox="1"/>
          <p:nvPr/>
        </p:nvSpPr>
        <p:spPr>
          <a:xfrm>
            <a:off x="826819" y="1930077"/>
            <a:ext cx="11517086" cy="707886"/>
          </a:xfrm>
          <a:prstGeom prst="rect">
            <a:avLst/>
          </a:prstGeom>
          <a:noFill/>
        </p:spPr>
        <p:txBody>
          <a:bodyPr wrap="square">
            <a:spAutoFit/>
          </a:bodyPr>
          <a:lstStyle/>
          <a:p>
            <a:r>
              <a:rPr lang="en-US" sz="4000" b="1" dirty="0">
                <a:latin typeface="Open Sauce" panose="020B0604020202020204" charset="0"/>
              </a:rPr>
              <a:t>2. Perceived</a:t>
            </a:r>
            <a:r>
              <a:rPr lang="en-US" sz="4000" b="1" dirty="0"/>
              <a:t> Link to Development</a:t>
            </a:r>
            <a:endParaRPr lang="en-US" sz="4000" dirty="0">
              <a:latin typeface="Open Sauce" panose="020B0604020202020204" charset="0"/>
            </a:endParaRPr>
          </a:p>
        </p:txBody>
      </p:sp>
      <p:graphicFrame>
        <p:nvGraphicFramePr>
          <p:cNvPr id="19" name="Chart 18">
            <a:extLst>
              <a:ext uri="{FF2B5EF4-FFF2-40B4-BE49-F238E27FC236}">
                <a16:creationId xmlns:a16="http://schemas.microsoft.com/office/drawing/2014/main" id="{62AC9220-AD0F-DD80-26B4-F767C3E1DC57}"/>
              </a:ext>
            </a:extLst>
          </p:cNvPr>
          <p:cNvGraphicFramePr/>
          <p:nvPr>
            <p:extLst>
              <p:ext uri="{D42A27DB-BD31-4B8C-83A1-F6EECF244321}">
                <p14:modId xmlns:p14="http://schemas.microsoft.com/office/powerpoint/2010/main" val="3980972412"/>
              </p:ext>
            </p:extLst>
          </p:nvPr>
        </p:nvGraphicFramePr>
        <p:xfrm>
          <a:off x="970212" y="2552700"/>
          <a:ext cx="8783388" cy="6858000"/>
        </p:xfrm>
        <a:graphic>
          <a:graphicData uri="http://schemas.openxmlformats.org/drawingml/2006/chart">
            <c:chart xmlns:c="http://schemas.openxmlformats.org/drawingml/2006/chart" xmlns:r="http://schemas.openxmlformats.org/officeDocument/2006/relationships" r:id="rId5"/>
          </a:graphicData>
        </a:graphic>
      </p:graphicFrame>
      <p:grpSp>
        <p:nvGrpSpPr>
          <p:cNvPr id="21" name="Group 15">
            <a:extLst>
              <a:ext uri="{FF2B5EF4-FFF2-40B4-BE49-F238E27FC236}">
                <a16:creationId xmlns:a16="http://schemas.microsoft.com/office/drawing/2014/main" id="{27EFFFF5-FF92-8922-193B-0F5071418738}"/>
              </a:ext>
            </a:extLst>
          </p:cNvPr>
          <p:cNvGrpSpPr/>
          <p:nvPr/>
        </p:nvGrpSpPr>
        <p:grpSpPr>
          <a:xfrm>
            <a:off x="11264073" y="2065160"/>
            <a:ext cx="7041659" cy="8221001"/>
            <a:chOff x="0" y="0"/>
            <a:chExt cx="1854593" cy="2764165"/>
          </a:xfrm>
        </p:grpSpPr>
        <p:sp>
          <p:nvSpPr>
            <p:cNvPr id="22" name="Freeform 16">
              <a:extLst>
                <a:ext uri="{FF2B5EF4-FFF2-40B4-BE49-F238E27FC236}">
                  <a16:creationId xmlns:a16="http://schemas.microsoft.com/office/drawing/2014/main" id="{4B187BBD-F4D2-064D-6C46-0C2A36E271F1}"/>
                </a:ext>
              </a:extLst>
            </p:cNvPr>
            <p:cNvSpPr/>
            <p:nvPr/>
          </p:nvSpPr>
          <p:spPr>
            <a:xfrm>
              <a:off x="0" y="0"/>
              <a:ext cx="1854593" cy="2764165"/>
            </a:xfrm>
            <a:custGeom>
              <a:avLst/>
              <a:gdLst/>
              <a:ahLst/>
              <a:cxnLst/>
              <a:rect l="l" t="t" r="r" b="b"/>
              <a:pathLst>
                <a:path w="1854593" h="2764165">
                  <a:moveTo>
                    <a:pt x="0" y="0"/>
                  </a:moveTo>
                  <a:lnTo>
                    <a:pt x="1854593" y="0"/>
                  </a:lnTo>
                  <a:lnTo>
                    <a:pt x="1854593" y="2764165"/>
                  </a:lnTo>
                  <a:lnTo>
                    <a:pt x="0" y="2764165"/>
                  </a:lnTo>
                  <a:close/>
                </a:path>
              </a:pathLst>
            </a:custGeom>
            <a:solidFill>
              <a:srgbClr val="05908C"/>
            </a:solidFill>
          </p:spPr>
        </p:sp>
        <p:sp>
          <p:nvSpPr>
            <p:cNvPr id="23" name="TextBox 17">
              <a:extLst>
                <a:ext uri="{FF2B5EF4-FFF2-40B4-BE49-F238E27FC236}">
                  <a16:creationId xmlns:a16="http://schemas.microsoft.com/office/drawing/2014/main" id="{22C3227A-583E-3DA3-B025-A0BBF7EB50C0}"/>
                </a:ext>
              </a:extLst>
            </p:cNvPr>
            <p:cNvSpPr txBox="1"/>
            <p:nvPr/>
          </p:nvSpPr>
          <p:spPr>
            <a:xfrm>
              <a:off x="0" y="-38100"/>
              <a:ext cx="1854593" cy="2802265"/>
            </a:xfrm>
            <a:prstGeom prst="rect">
              <a:avLst/>
            </a:prstGeom>
          </p:spPr>
          <p:txBody>
            <a:bodyPr lIns="50800" tIns="50800" rIns="50800" bIns="50800" rtlCol="0" anchor="ctr"/>
            <a:lstStyle/>
            <a:p>
              <a:pPr algn="ctr">
                <a:lnSpc>
                  <a:spcPts val="2659"/>
                </a:lnSpc>
              </a:pPr>
              <a:endParaRPr/>
            </a:p>
          </p:txBody>
        </p:sp>
      </p:grpSp>
      <p:sp>
        <p:nvSpPr>
          <p:cNvPr id="29" name="TextBox 28">
            <a:extLst>
              <a:ext uri="{FF2B5EF4-FFF2-40B4-BE49-F238E27FC236}">
                <a16:creationId xmlns:a16="http://schemas.microsoft.com/office/drawing/2014/main" id="{D4ECD6B7-C559-2A13-5461-325597662D4D}"/>
              </a:ext>
            </a:extLst>
          </p:cNvPr>
          <p:cNvSpPr txBox="1"/>
          <p:nvPr/>
        </p:nvSpPr>
        <p:spPr>
          <a:xfrm>
            <a:off x="11703429" y="3271132"/>
            <a:ext cx="6242418" cy="5632311"/>
          </a:xfrm>
          <a:prstGeom prst="rect">
            <a:avLst/>
          </a:prstGeom>
          <a:noFill/>
        </p:spPr>
        <p:txBody>
          <a:bodyPr wrap="square" rtlCol="0">
            <a:spAutoFit/>
          </a:bodyPr>
          <a:lstStyle/>
          <a:p>
            <a:r>
              <a:rPr lang="en-US" sz="4000" b="1" dirty="0">
                <a:solidFill>
                  <a:schemeClr val="bg1"/>
                </a:solidFill>
                <a:latin typeface="Open Sauce" panose="020B0604020202020204" charset="0"/>
              </a:rPr>
              <a:t>Perceived Link to Development:</a:t>
            </a:r>
            <a:r>
              <a:rPr lang="en-US" sz="4000" dirty="0">
                <a:solidFill>
                  <a:schemeClr val="bg1"/>
                </a:solidFill>
                <a:latin typeface="Open Sauce" panose="020B0604020202020204" charset="0"/>
              </a:rPr>
              <a:t> </a:t>
            </a:r>
            <a:r>
              <a:rPr lang="en-US" sz="4000" i="1" dirty="0">
                <a:solidFill>
                  <a:schemeClr val="bg1"/>
                </a:solidFill>
                <a:latin typeface="Open Sauce" panose="020B0604020202020204" charset="0"/>
              </a:rPr>
              <a:t>73.4% reported that their work contributes significantly (75–100%) to national development outcomes-especially </a:t>
            </a:r>
            <a:r>
              <a:rPr lang="en-US" sz="4000" dirty="0">
                <a:solidFill>
                  <a:schemeClr val="bg1"/>
                </a:solidFill>
                <a:latin typeface="Open Sauce" panose="020B0604020202020204" charset="0"/>
              </a:rPr>
              <a:t>in Public services and policy spaces.</a:t>
            </a:r>
          </a:p>
        </p:txBody>
      </p:sp>
      <p:grpSp>
        <p:nvGrpSpPr>
          <p:cNvPr id="30" name="Group 14">
            <a:extLst>
              <a:ext uri="{FF2B5EF4-FFF2-40B4-BE49-F238E27FC236}">
                <a16:creationId xmlns:a16="http://schemas.microsoft.com/office/drawing/2014/main" id="{7A833952-FF4D-A8DE-6604-C035A155C06F}"/>
              </a:ext>
            </a:extLst>
          </p:cNvPr>
          <p:cNvGrpSpPr/>
          <p:nvPr/>
        </p:nvGrpSpPr>
        <p:grpSpPr>
          <a:xfrm>
            <a:off x="282679" y="7209411"/>
            <a:ext cx="980373" cy="2107218"/>
            <a:chOff x="0" y="0"/>
            <a:chExt cx="1307163" cy="2809625"/>
          </a:xfrm>
        </p:grpSpPr>
        <p:sp>
          <p:nvSpPr>
            <p:cNvPr id="31" name="Freeform 15">
              <a:extLst>
                <a:ext uri="{FF2B5EF4-FFF2-40B4-BE49-F238E27FC236}">
                  <a16:creationId xmlns:a16="http://schemas.microsoft.com/office/drawing/2014/main" id="{4FBF6F94-AAA9-651E-7CD5-841B2798F530}"/>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6"/>
              <a:stretch>
                <a:fillRect/>
              </a:stretch>
            </a:blipFill>
          </p:spPr>
        </p:sp>
        <p:sp>
          <p:nvSpPr>
            <p:cNvPr id="32" name="Freeform 16">
              <a:extLst>
                <a:ext uri="{FF2B5EF4-FFF2-40B4-BE49-F238E27FC236}">
                  <a16:creationId xmlns:a16="http://schemas.microsoft.com/office/drawing/2014/main" id="{949D8886-617E-689E-58A1-BFDA34CA1A8E}"/>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7"/>
              <a:stretch>
                <a:fillRect/>
              </a:stretch>
            </a:blipFill>
          </p:spPr>
        </p:sp>
      </p:grpSp>
    </p:spTree>
    <p:extLst>
      <p:ext uri="{BB962C8B-B14F-4D97-AF65-F5344CB8AC3E}">
        <p14:creationId xmlns:p14="http://schemas.microsoft.com/office/powerpoint/2010/main" val="517765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21605-B02A-85ED-BE1B-FD3FF114928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3C75483-0CEE-2A68-B030-A6CEB24702E6}"/>
              </a:ext>
            </a:extLst>
          </p:cNvPr>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a:extLst>
              <a:ext uri="{FF2B5EF4-FFF2-40B4-BE49-F238E27FC236}">
                <a16:creationId xmlns:a16="http://schemas.microsoft.com/office/drawing/2014/main" id="{B3C4E1A7-A46B-28BF-0ED5-09A86FC1C0D6}"/>
              </a:ext>
            </a:extLst>
          </p:cNvPr>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a:extLst>
              <a:ext uri="{FF2B5EF4-FFF2-40B4-BE49-F238E27FC236}">
                <a16:creationId xmlns:a16="http://schemas.microsoft.com/office/drawing/2014/main" id="{29EA7148-35B2-7356-C265-89AF0C90AA27}"/>
              </a:ext>
            </a:extLst>
          </p:cNvPr>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a:extLst>
              <a:ext uri="{FF2B5EF4-FFF2-40B4-BE49-F238E27FC236}">
                <a16:creationId xmlns:a16="http://schemas.microsoft.com/office/drawing/2014/main" id="{4DDE0C46-B4AE-3B82-712F-8A39197D40E9}"/>
              </a:ext>
            </a:extLst>
          </p:cNvPr>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a:extLst>
              <a:ext uri="{FF2B5EF4-FFF2-40B4-BE49-F238E27FC236}">
                <a16:creationId xmlns:a16="http://schemas.microsoft.com/office/drawing/2014/main" id="{90673AD4-A1EF-EBCB-7B0C-F4FF0702D467}"/>
              </a:ext>
            </a:extLst>
          </p:cNvPr>
          <p:cNvGrpSpPr/>
          <p:nvPr/>
        </p:nvGrpSpPr>
        <p:grpSpPr>
          <a:xfrm>
            <a:off x="139657" y="145500"/>
            <a:ext cx="18013675" cy="9929830"/>
            <a:chOff x="0" y="0"/>
            <a:chExt cx="4744342" cy="2615264"/>
          </a:xfrm>
        </p:grpSpPr>
        <p:sp>
          <p:nvSpPr>
            <p:cNvPr id="7" name="Freeform 7">
              <a:extLst>
                <a:ext uri="{FF2B5EF4-FFF2-40B4-BE49-F238E27FC236}">
                  <a16:creationId xmlns:a16="http://schemas.microsoft.com/office/drawing/2014/main" id="{879513D3-7EB3-FA5B-30B1-164CBFA7FBE4}"/>
                </a:ext>
              </a:extLst>
            </p:cNvPr>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a:extLst>
                <a:ext uri="{FF2B5EF4-FFF2-40B4-BE49-F238E27FC236}">
                  <a16:creationId xmlns:a16="http://schemas.microsoft.com/office/drawing/2014/main" id="{5ECBF48A-A1DC-AA11-7D4C-ED0EF30AD735}"/>
                </a:ext>
              </a:extLst>
            </p:cNvPr>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a:extLst>
              <a:ext uri="{FF2B5EF4-FFF2-40B4-BE49-F238E27FC236}">
                <a16:creationId xmlns:a16="http://schemas.microsoft.com/office/drawing/2014/main" id="{54853E87-402D-173D-8947-F7D2463CEB2F}"/>
              </a:ext>
            </a:extLst>
          </p:cNvPr>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0" name="Freeform 10">
            <a:extLst>
              <a:ext uri="{FF2B5EF4-FFF2-40B4-BE49-F238E27FC236}">
                <a16:creationId xmlns:a16="http://schemas.microsoft.com/office/drawing/2014/main" id="{ED140B37-6B72-9078-3F78-467D09A9454A}"/>
              </a:ext>
            </a:extLst>
          </p:cNvPr>
          <p:cNvSpPr/>
          <p:nvPr/>
        </p:nvSpPr>
        <p:spPr>
          <a:xfrm flipH="1">
            <a:off x="16321482" y="145500"/>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1" name="TextBox 11">
            <a:extLst>
              <a:ext uri="{FF2B5EF4-FFF2-40B4-BE49-F238E27FC236}">
                <a16:creationId xmlns:a16="http://schemas.microsoft.com/office/drawing/2014/main" id="{6C5776E6-87F1-7A9F-1B4B-13C4FB666E29}"/>
              </a:ext>
            </a:extLst>
          </p:cNvPr>
          <p:cNvSpPr txBox="1"/>
          <p:nvPr/>
        </p:nvSpPr>
        <p:spPr>
          <a:xfrm>
            <a:off x="826819" y="1062842"/>
            <a:ext cx="16007950" cy="841335"/>
          </a:xfrm>
          <a:prstGeom prst="rect">
            <a:avLst/>
          </a:prstGeom>
        </p:spPr>
        <p:txBody>
          <a:bodyPr lIns="0" tIns="0" rIns="0" bIns="0" rtlCol="0" anchor="t">
            <a:spAutoFit/>
          </a:bodyPr>
          <a:lstStyle/>
          <a:p>
            <a:pPr algn="l">
              <a:lnSpc>
                <a:spcPts val="4958"/>
              </a:lnSpc>
            </a:pPr>
            <a:r>
              <a:rPr lang="en-US" sz="4958" b="1" spc="99" dirty="0">
                <a:solidFill>
                  <a:srgbClr val="000000"/>
                </a:solidFill>
                <a:latin typeface="Mont Bold"/>
                <a:ea typeface="Mont Bold"/>
                <a:cs typeface="Mont Bold"/>
                <a:sym typeface="Mont Bold"/>
              </a:rPr>
              <a:t>DEVELOPMENT CONTRIBUTION OUTCOMES</a:t>
            </a:r>
          </a:p>
        </p:txBody>
      </p:sp>
      <p:sp>
        <p:nvSpPr>
          <p:cNvPr id="13" name="TextBox 13">
            <a:extLst>
              <a:ext uri="{FF2B5EF4-FFF2-40B4-BE49-F238E27FC236}">
                <a16:creationId xmlns:a16="http://schemas.microsoft.com/office/drawing/2014/main" id="{1D862494-AF24-B411-078B-123BA4D844EB}"/>
              </a:ext>
            </a:extLst>
          </p:cNvPr>
          <p:cNvSpPr txBox="1"/>
          <p:nvPr/>
        </p:nvSpPr>
        <p:spPr>
          <a:xfrm>
            <a:off x="10029542" y="6034879"/>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03</a:t>
            </a:r>
          </a:p>
        </p:txBody>
      </p:sp>
      <p:sp>
        <p:nvSpPr>
          <p:cNvPr id="14" name="Freeform 14">
            <a:extLst>
              <a:ext uri="{FF2B5EF4-FFF2-40B4-BE49-F238E27FC236}">
                <a16:creationId xmlns:a16="http://schemas.microsoft.com/office/drawing/2014/main" id="{2E054B05-5F19-5305-7CE8-EFC086F44A5A}"/>
              </a:ext>
            </a:extLst>
          </p:cNvPr>
          <p:cNvSpPr/>
          <p:nvPr/>
        </p:nvSpPr>
        <p:spPr>
          <a:xfrm>
            <a:off x="16834769" y="9483665"/>
            <a:ext cx="2317798" cy="1011524"/>
          </a:xfrm>
          <a:custGeom>
            <a:avLst/>
            <a:gdLst/>
            <a:ahLst/>
            <a:cxnLst/>
            <a:rect l="l" t="t" r="r" b="b"/>
            <a:pathLst>
              <a:path w="2317798" h="1011524">
                <a:moveTo>
                  <a:pt x="0" y="0"/>
                </a:moveTo>
                <a:lnTo>
                  <a:pt x="2317798" y="0"/>
                </a:lnTo>
                <a:lnTo>
                  <a:pt x="2317798" y="1011524"/>
                </a:lnTo>
                <a:lnTo>
                  <a:pt x="0" y="1011524"/>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20" name="TextBox 19">
            <a:extLst>
              <a:ext uri="{FF2B5EF4-FFF2-40B4-BE49-F238E27FC236}">
                <a16:creationId xmlns:a16="http://schemas.microsoft.com/office/drawing/2014/main" id="{42C0F5B7-9C41-86E1-4E32-44F758B495CB}"/>
              </a:ext>
            </a:extLst>
          </p:cNvPr>
          <p:cNvSpPr txBox="1"/>
          <p:nvPr/>
        </p:nvSpPr>
        <p:spPr>
          <a:xfrm>
            <a:off x="826819" y="1930077"/>
            <a:ext cx="11517086" cy="707886"/>
          </a:xfrm>
          <a:prstGeom prst="rect">
            <a:avLst/>
          </a:prstGeom>
          <a:noFill/>
        </p:spPr>
        <p:txBody>
          <a:bodyPr wrap="square">
            <a:spAutoFit/>
          </a:bodyPr>
          <a:lstStyle/>
          <a:p>
            <a:r>
              <a:rPr lang="en-US" sz="4000" b="1" dirty="0">
                <a:latin typeface="Open Sauce" panose="020B0604020202020204" charset="0"/>
              </a:rPr>
              <a:t>3. Residence Status</a:t>
            </a:r>
            <a:r>
              <a:rPr lang="en-US" sz="4000" b="1" dirty="0"/>
              <a:t>.</a:t>
            </a:r>
            <a:r>
              <a:rPr lang="en-US" sz="4000" dirty="0">
                <a:latin typeface="Open Sauce" panose="020B0604020202020204" charset="0"/>
              </a:rPr>
              <a:t> </a:t>
            </a:r>
          </a:p>
        </p:txBody>
      </p:sp>
      <p:pic>
        <p:nvPicPr>
          <p:cNvPr id="19" name="Picture 18">
            <a:extLst>
              <a:ext uri="{FF2B5EF4-FFF2-40B4-BE49-F238E27FC236}">
                <a16:creationId xmlns:a16="http://schemas.microsoft.com/office/drawing/2014/main" id="{DDDB8CCC-C689-52BD-0DDA-A41E75F7D4B2}"/>
              </a:ext>
            </a:extLst>
          </p:cNvPr>
          <p:cNvPicPr>
            <a:picLocks noChangeAspect="1"/>
          </p:cNvPicPr>
          <p:nvPr/>
        </p:nvPicPr>
        <p:blipFill>
          <a:blip r:embed="rId5"/>
          <a:stretch>
            <a:fillRect/>
          </a:stretch>
        </p:blipFill>
        <p:spPr>
          <a:xfrm>
            <a:off x="545549" y="2782624"/>
            <a:ext cx="7065957" cy="7065957"/>
          </a:xfrm>
          <a:prstGeom prst="rect">
            <a:avLst/>
          </a:prstGeom>
        </p:spPr>
      </p:pic>
      <p:grpSp>
        <p:nvGrpSpPr>
          <p:cNvPr id="24" name="Group 15">
            <a:extLst>
              <a:ext uri="{FF2B5EF4-FFF2-40B4-BE49-F238E27FC236}">
                <a16:creationId xmlns:a16="http://schemas.microsoft.com/office/drawing/2014/main" id="{801FD4F4-4F07-0A90-0ABA-4A11D50614E7}"/>
              </a:ext>
            </a:extLst>
          </p:cNvPr>
          <p:cNvGrpSpPr/>
          <p:nvPr/>
        </p:nvGrpSpPr>
        <p:grpSpPr>
          <a:xfrm>
            <a:off x="11246341" y="2064258"/>
            <a:ext cx="7041659" cy="8155733"/>
            <a:chOff x="0" y="0"/>
            <a:chExt cx="1854593" cy="2764165"/>
          </a:xfrm>
        </p:grpSpPr>
        <p:sp>
          <p:nvSpPr>
            <p:cNvPr id="25" name="Freeform 16">
              <a:extLst>
                <a:ext uri="{FF2B5EF4-FFF2-40B4-BE49-F238E27FC236}">
                  <a16:creationId xmlns:a16="http://schemas.microsoft.com/office/drawing/2014/main" id="{9E9CEC3E-2893-E4E9-9697-B746F2181EA4}"/>
                </a:ext>
              </a:extLst>
            </p:cNvPr>
            <p:cNvSpPr/>
            <p:nvPr/>
          </p:nvSpPr>
          <p:spPr>
            <a:xfrm>
              <a:off x="0" y="0"/>
              <a:ext cx="1854593" cy="2764165"/>
            </a:xfrm>
            <a:custGeom>
              <a:avLst/>
              <a:gdLst/>
              <a:ahLst/>
              <a:cxnLst/>
              <a:rect l="l" t="t" r="r" b="b"/>
              <a:pathLst>
                <a:path w="1854593" h="2764165">
                  <a:moveTo>
                    <a:pt x="0" y="0"/>
                  </a:moveTo>
                  <a:lnTo>
                    <a:pt x="1854593" y="0"/>
                  </a:lnTo>
                  <a:lnTo>
                    <a:pt x="1854593" y="2764165"/>
                  </a:lnTo>
                  <a:lnTo>
                    <a:pt x="0" y="2764165"/>
                  </a:lnTo>
                  <a:close/>
                </a:path>
              </a:pathLst>
            </a:custGeom>
            <a:solidFill>
              <a:srgbClr val="05908C"/>
            </a:solidFill>
          </p:spPr>
        </p:sp>
        <p:sp>
          <p:nvSpPr>
            <p:cNvPr id="26" name="TextBox 17">
              <a:extLst>
                <a:ext uri="{FF2B5EF4-FFF2-40B4-BE49-F238E27FC236}">
                  <a16:creationId xmlns:a16="http://schemas.microsoft.com/office/drawing/2014/main" id="{0991C3D5-346A-9DFA-5966-3AC821CDD3EE}"/>
                </a:ext>
              </a:extLst>
            </p:cNvPr>
            <p:cNvSpPr txBox="1"/>
            <p:nvPr/>
          </p:nvSpPr>
          <p:spPr>
            <a:xfrm>
              <a:off x="0" y="-38100"/>
              <a:ext cx="1854593" cy="2802265"/>
            </a:xfrm>
            <a:prstGeom prst="rect">
              <a:avLst/>
            </a:prstGeom>
          </p:spPr>
          <p:txBody>
            <a:bodyPr lIns="50800" tIns="50800" rIns="50800" bIns="50800" rtlCol="0" anchor="ctr"/>
            <a:lstStyle/>
            <a:p>
              <a:pPr algn="ctr">
                <a:lnSpc>
                  <a:spcPts val="2659"/>
                </a:lnSpc>
              </a:pPr>
              <a:endParaRPr/>
            </a:p>
          </p:txBody>
        </p:sp>
      </p:grpSp>
      <p:sp>
        <p:nvSpPr>
          <p:cNvPr id="28" name="TextBox 27">
            <a:extLst>
              <a:ext uri="{FF2B5EF4-FFF2-40B4-BE49-F238E27FC236}">
                <a16:creationId xmlns:a16="http://schemas.microsoft.com/office/drawing/2014/main" id="{92AF06F5-0139-3100-DD6F-8976CA4ECDAF}"/>
              </a:ext>
            </a:extLst>
          </p:cNvPr>
          <p:cNvSpPr txBox="1"/>
          <p:nvPr/>
        </p:nvSpPr>
        <p:spPr>
          <a:xfrm>
            <a:off x="11615430" y="2194609"/>
            <a:ext cx="6529140" cy="6863417"/>
          </a:xfrm>
          <a:prstGeom prst="rect">
            <a:avLst/>
          </a:prstGeom>
          <a:noFill/>
        </p:spPr>
        <p:txBody>
          <a:bodyPr wrap="square" rtlCol="0">
            <a:spAutoFit/>
          </a:bodyPr>
          <a:lstStyle/>
          <a:p>
            <a:r>
              <a:rPr lang="en-US" sz="4400" i="1" dirty="0">
                <a:solidFill>
                  <a:schemeClr val="bg1"/>
                </a:solidFill>
                <a:latin typeface="Open Sauce" panose="020B0604020202020204" charset="0"/>
              </a:rPr>
              <a:t>86% work in their home countries show casing effective programme retention</a:t>
            </a:r>
            <a:r>
              <a:rPr lang="en-US" sz="4400" dirty="0">
                <a:solidFill>
                  <a:schemeClr val="bg1"/>
                </a:solidFill>
                <a:latin typeface="Open Sauce" panose="020B0604020202020204" charset="0"/>
              </a:rPr>
              <a:t>, whereas 14% explored international opportunities in Ireland.</a:t>
            </a:r>
          </a:p>
          <a:p>
            <a:r>
              <a:rPr lang="en-US" sz="4400" dirty="0">
                <a:solidFill>
                  <a:schemeClr val="bg1"/>
                </a:solidFill>
                <a:latin typeface="Open Sauce" panose="020B0604020202020204" charset="0"/>
              </a:rPr>
              <a:t>Fellows influence policy, governance, education, and health and entrepreneurship</a:t>
            </a:r>
          </a:p>
        </p:txBody>
      </p:sp>
      <p:grpSp>
        <p:nvGrpSpPr>
          <p:cNvPr id="29" name="Group 14">
            <a:extLst>
              <a:ext uri="{FF2B5EF4-FFF2-40B4-BE49-F238E27FC236}">
                <a16:creationId xmlns:a16="http://schemas.microsoft.com/office/drawing/2014/main" id="{A7564BBA-AFF9-61FB-107F-FDF778D45C37}"/>
              </a:ext>
            </a:extLst>
          </p:cNvPr>
          <p:cNvGrpSpPr/>
          <p:nvPr/>
        </p:nvGrpSpPr>
        <p:grpSpPr>
          <a:xfrm>
            <a:off x="10265964" y="4252121"/>
            <a:ext cx="980373" cy="2107218"/>
            <a:chOff x="0" y="0"/>
            <a:chExt cx="1307163" cy="2809625"/>
          </a:xfrm>
        </p:grpSpPr>
        <p:sp>
          <p:nvSpPr>
            <p:cNvPr id="30" name="Freeform 15">
              <a:extLst>
                <a:ext uri="{FF2B5EF4-FFF2-40B4-BE49-F238E27FC236}">
                  <a16:creationId xmlns:a16="http://schemas.microsoft.com/office/drawing/2014/main" id="{C9750848-BA32-C9CA-DF7C-BAF081C0EE20}"/>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6"/>
              <a:stretch>
                <a:fillRect/>
              </a:stretch>
            </a:blipFill>
          </p:spPr>
        </p:sp>
        <p:sp>
          <p:nvSpPr>
            <p:cNvPr id="31" name="Freeform 16">
              <a:extLst>
                <a:ext uri="{FF2B5EF4-FFF2-40B4-BE49-F238E27FC236}">
                  <a16:creationId xmlns:a16="http://schemas.microsoft.com/office/drawing/2014/main" id="{DB95FBAB-C743-69A4-1CCF-BB4B1DA465E5}"/>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7"/>
              <a:stretch>
                <a:fillRect/>
              </a:stretch>
            </a:blipFill>
          </p:spPr>
        </p:sp>
      </p:grpSp>
    </p:spTree>
    <p:extLst>
      <p:ext uri="{BB962C8B-B14F-4D97-AF65-F5344CB8AC3E}">
        <p14:creationId xmlns:p14="http://schemas.microsoft.com/office/powerpoint/2010/main" val="2811577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213161" y="178585"/>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783613" y="5925312"/>
            <a:ext cx="1320566" cy="2838431"/>
            <a:chOff x="0" y="0"/>
            <a:chExt cx="1760754" cy="3784575"/>
          </a:xfrm>
        </p:grpSpPr>
        <p:sp>
          <p:nvSpPr>
            <p:cNvPr id="10" name="Freeform 10"/>
            <p:cNvSpPr/>
            <p:nvPr/>
          </p:nvSpPr>
          <p:spPr>
            <a:xfrm>
              <a:off x="35456" y="0"/>
              <a:ext cx="1725298" cy="1816637"/>
            </a:xfrm>
            <a:custGeom>
              <a:avLst/>
              <a:gdLst/>
              <a:ahLst/>
              <a:cxnLst/>
              <a:rect l="l" t="t" r="r" b="b"/>
              <a:pathLst>
                <a:path w="1725298" h="1816637">
                  <a:moveTo>
                    <a:pt x="0" y="0"/>
                  </a:moveTo>
                  <a:lnTo>
                    <a:pt x="1725298" y="0"/>
                  </a:lnTo>
                  <a:lnTo>
                    <a:pt x="1725298" y="1816637"/>
                  </a:lnTo>
                  <a:lnTo>
                    <a:pt x="0" y="1816637"/>
                  </a:lnTo>
                  <a:lnTo>
                    <a:pt x="0" y="0"/>
                  </a:lnTo>
                  <a:close/>
                </a:path>
              </a:pathLst>
            </a:custGeom>
            <a:blipFill>
              <a:blip r:embed="rId5"/>
              <a:stretch>
                <a:fillRect/>
              </a:stretch>
            </a:blipFill>
          </p:spPr>
        </p:sp>
        <p:sp>
          <p:nvSpPr>
            <p:cNvPr id="11" name="Freeform 11"/>
            <p:cNvSpPr/>
            <p:nvPr/>
          </p:nvSpPr>
          <p:spPr>
            <a:xfrm>
              <a:off x="0" y="1974828"/>
              <a:ext cx="1713370" cy="1809747"/>
            </a:xfrm>
            <a:custGeom>
              <a:avLst/>
              <a:gdLst/>
              <a:ahLst/>
              <a:cxnLst/>
              <a:rect l="l" t="t" r="r" b="b"/>
              <a:pathLst>
                <a:path w="1713370" h="1809747">
                  <a:moveTo>
                    <a:pt x="0" y="0"/>
                  </a:moveTo>
                  <a:lnTo>
                    <a:pt x="1713370" y="0"/>
                  </a:lnTo>
                  <a:lnTo>
                    <a:pt x="1713370" y="1809747"/>
                  </a:lnTo>
                  <a:lnTo>
                    <a:pt x="0" y="1809747"/>
                  </a:lnTo>
                  <a:lnTo>
                    <a:pt x="0" y="0"/>
                  </a:lnTo>
                  <a:close/>
                </a:path>
              </a:pathLst>
            </a:custGeom>
            <a:blipFill>
              <a:blip r:embed="rId6"/>
              <a:stretch>
                <a:fillRect/>
              </a:stretch>
            </a:blipFill>
          </p:spPr>
        </p:sp>
      </p:grpSp>
      <p:sp>
        <p:nvSpPr>
          <p:cNvPr id="12" name="Freeform 12"/>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3" name="Freeform 13"/>
          <p:cNvSpPr/>
          <p:nvPr/>
        </p:nvSpPr>
        <p:spPr>
          <a:xfrm flipH="1">
            <a:off x="15383665" y="1028700"/>
            <a:ext cx="1875635" cy="818557"/>
          </a:xfrm>
          <a:custGeom>
            <a:avLst/>
            <a:gdLst/>
            <a:ahLst/>
            <a:cxnLst/>
            <a:rect l="l" t="t" r="r" b="b"/>
            <a:pathLst>
              <a:path w="1875635" h="818557">
                <a:moveTo>
                  <a:pt x="1875635" y="0"/>
                </a:moveTo>
                <a:lnTo>
                  <a:pt x="0" y="0"/>
                </a:lnTo>
                <a:lnTo>
                  <a:pt x="0" y="818557"/>
                </a:lnTo>
                <a:lnTo>
                  <a:pt x="1875635" y="818557"/>
                </a:lnTo>
                <a:lnTo>
                  <a:pt x="1875635"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14" name="Group 14"/>
          <p:cNvGrpSpPr>
            <a:grpSpLocks noChangeAspect="1"/>
          </p:cNvGrpSpPr>
          <p:nvPr/>
        </p:nvGrpSpPr>
        <p:grpSpPr>
          <a:xfrm>
            <a:off x="1189331" y="667329"/>
            <a:ext cx="6873085" cy="4580266"/>
            <a:chOff x="0" y="0"/>
            <a:chExt cx="8851626" cy="5898778"/>
          </a:xfrm>
        </p:grpSpPr>
        <p:sp>
          <p:nvSpPr>
            <p:cNvPr id="15" name="Freeform 15"/>
            <p:cNvSpPr/>
            <p:nvPr/>
          </p:nvSpPr>
          <p:spPr>
            <a:xfrm>
              <a:off x="0" y="0"/>
              <a:ext cx="8851646" cy="5898769"/>
            </a:xfrm>
            <a:custGeom>
              <a:avLst/>
              <a:gdLst/>
              <a:ahLst/>
              <a:cxnLst/>
              <a:rect l="l" t="t" r="r" b="b"/>
              <a:pathLst>
                <a:path w="8851646" h="5898769">
                  <a:moveTo>
                    <a:pt x="0" y="0"/>
                  </a:moveTo>
                  <a:lnTo>
                    <a:pt x="8851646" y="0"/>
                  </a:lnTo>
                  <a:lnTo>
                    <a:pt x="8851646" y="5898769"/>
                  </a:lnTo>
                  <a:lnTo>
                    <a:pt x="0" y="5898769"/>
                  </a:lnTo>
                  <a:lnTo>
                    <a:pt x="0" y="0"/>
                  </a:lnTo>
                  <a:close/>
                </a:path>
              </a:pathLst>
            </a:custGeom>
            <a:blipFill>
              <a:blip r:embed="rId7"/>
              <a:stretch>
                <a:fillRect/>
              </a:stretch>
            </a:blipFill>
          </p:spPr>
        </p:sp>
      </p:grpSp>
      <p:grpSp>
        <p:nvGrpSpPr>
          <p:cNvPr id="16" name="Group 16"/>
          <p:cNvGrpSpPr>
            <a:grpSpLocks noChangeAspect="1"/>
          </p:cNvGrpSpPr>
          <p:nvPr/>
        </p:nvGrpSpPr>
        <p:grpSpPr>
          <a:xfrm>
            <a:off x="1189331" y="5247595"/>
            <a:ext cx="6873085" cy="4580266"/>
            <a:chOff x="0" y="0"/>
            <a:chExt cx="8851626" cy="5898778"/>
          </a:xfrm>
        </p:grpSpPr>
        <p:sp>
          <p:nvSpPr>
            <p:cNvPr id="17" name="Freeform 17"/>
            <p:cNvSpPr/>
            <p:nvPr/>
          </p:nvSpPr>
          <p:spPr>
            <a:xfrm>
              <a:off x="0" y="0"/>
              <a:ext cx="8851646" cy="5898769"/>
            </a:xfrm>
            <a:custGeom>
              <a:avLst/>
              <a:gdLst/>
              <a:ahLst/>
              <a:cxnLst/>
              <a:rect l="l" t="t" r="r" b="b"/>
              <a:pathLst>
                <a:path w="8851646" h="5898769">
                  <a:moveTo>
                    <a:pt x="0" y="0"/>
                  </a:moveTo>
                  <a:lnTo>
                    <a:pt x="8851646" y="0"/>
                  </a:lnTo>
                  <a:lnTo>
                    <a:pt x="8851646" y="5898769"/>
                  </a:lnTo>
                  <a:lnTo>
                    <a:pt x="0" y="5898769"/>
                  </a:lnTo>
                  <a:lnTo>
                    <a:pt x="0" y="0"/>
                  </a:lnTo>
                  <a:close/>
                </a:path>
              </a:pathLst>
            </a:custGeom>
            <a:blipFill>
              <a:blip r:embed="rId8"/>
              <a:stretch>
                <a:fillRect/>
              </a:stretch>
            </a:blipFill>
          </p:spPr>
        </p:sp>
      </p:grpSp>
      <p:grpSp>
        <p:nvGrpSpPr>
          <p:cNvPr id="18" name="Group 18"/>
          <p:cNvGrpSpPr/>
          <p:nvPr/>
        </p:nvGrpSpPr>
        <p:grpSpPr>
          <a:xfrm>
            <a:off x="9146495" y="0"/>
            <a:ext cx="9006838" cy="10495189"/>
            <a:chOff x="0" y="0"/>
            <a:chExt cx="2372171" cy="2764165"/>
          </a:xfrm>
        </p:grpSpPr>
        <p:sp>
          <p:nvSpPr>
            <p:cNvPr id="19" name="Freeform 19"/>
            <p:cNvSpPr/>
            <p:nvPr/>
          </p:nvSpPr>
          <p:spPr>
            <a:xfrm>
              <a:off x="0" y="0"/>
              <a:ext cx="2372171" cy="2764165"/>
            </a:xfrm>
            <a:custGeom>
              <a:avLst/>
              <a:gdLst/>
              <a:ahLst/>
              <a:cxnLst/>
              <a:rect l="l" t="t" r="r" b="b"/>
              <a:pathLst>
                <a:path w="2372171" h="2764165">
                  <a:moveTo>
                    <a:pt x="0" y="0"/>
                  </a:moveTo>
                  <a:lnTo>
                    <a:pt x="2372171" y="0"/>
                  </a:lnTo>
                  <a:lnTo>
                    <a:pt x="2372171" y="2764165"/>
                  </a:lnTo>
                  <a:lnTo>
                    <a:pt x="0" y="2764165"/>
                  </a:lnTo>
                  <a:close/>
                </a:path>
              </a:pathLst>
            </a:custGeom>
            <a:solidFill>
              <a:srgbClr val="05908C"/>
            </a:solidFill>
          </p:spPr>
        </p:sp>
        <p:sp>
          <p:nvSpPr>
            <p:cNvPr id="20" name="TextBox 20"/>
            <p:cNvSpPr txBox="1"/>
            <p:nvPr/>
          </p:nvSpPr>
          <p:spPr>
            <a:xfrm>
              <a:off x="0" y="-38100"/>
              <a:ext cx="2372171" cy="2802265"/>
            </a:xfrm>
            <a:prstGeom prst="rect">
              <a:avLst/>
            </a:prstGeom>
          </p:spPr>
          <p:txBody>
            <a:bodyPr lIns="50800" tIns="50800" rIns="50800" bIns="50800" rtlCol="0" anchor="ctr"/>
            <a:lstStyle/>
            <a:p>
              <a:pPr algn="ctr">
                <a:lnSpc>
                  <a:spcPts val="2659"/>
                </a:lnSpc>
              </a:pPr>
              <a:endParaRPr/>
            </a:p>
          </p:txBody>
        </p:sp>
      </p:grpSp>
      <p:sp>
        <p:nvSpPr>
          <p:cNvPr id="21" name="TextBox 21"/>
          <p:cNvSpPr txBox="1"/>
          <p:nvPr/>
        </p:nvSpPr>
        <p:spPr>
          <a:xfrm>
            <a:off x="9763086" y="838200"/>
            <a:ext cx="7801070" cy="2562225"/>
          </a:xfrm>
          <a:prstGeom prst="rect">
            <a:avLst/>
          </a:prstGeom>
        </p:spPr>
        <p:txBody>
          <a:bodyPr lIns="0" tIns="0" rIns="0" bIns="0" rtlCol="0" anchor="t">
            <a:spAutoFit/>
          </a:bodyPr>
          <a:lstStyle/>
          <a:p>
            <a:pPr algn="l">
              <a:lnSpc>
                <a:spcPts val="6240"/>
              </a:lnSpc>
            </a:pPr>
            <a:r>
              <a:rPr lang="en-US" sz="5200" b="1" spc="104">
                <a:solidFill>
                  <a:srgbClr val="FFFFFF"/>
                </a:solidFill>
                <a:latin typeface="Mont Bold"/>
                <a:ea typeface="Mont Bold"/>
                <a:cs typeface="Mont Bold"/>
                <a:sym typeface="Mont Bold"/>
              </a:rPr>
              <a:t>It’s about Networking and Maintaining Connections</a:t>
            </a:r>
          </a:p>
        </p:txBody>
      </p:sp>
      <p:sp>
        <p:nvSpPr>
          <p:cNvPr id="22" name="TextBox 22"/>
          <p:cNvSpPr txBox="1"/>
          <p:nvPr/>
        </p:nvSpPr>
        <p:spPr>
          <a:xfrm>
            <a:off x="9763086" y="3333750"/>
            <a:ext cx="7696302" cy="4791073"/>
          </a:xfrm>
          <a:prstGeom prst="rect">
            <a:avLst/>
          </a:prstGeom>
        </p:spPr>
        <p:txBody>
          <a:bodyPr lIns="0" tIns="0" rIns="0" bIns="0" rtlCol="0" anchor="t">
            <a:spAutoFit/>
          </a:bodyPr>
          <a:lstStyle/>
          <a:p>
            <a:pPr algn="l">
              <a:lnSpc>
                <a:spcPts val="4200"/>
              </a:lnSpc>
            </a:pPr>
            <a:r>
              <a:rPr lang="en-US" sz="3000">
                <a:solidFill>
                  <a:srgbClr val="FFFFFF"/>
                </a:solidFill>
                <a:latin typeface="Open Sauce"/>
                <a:ea typeface="Open Sauce"/>
                <a:cs typeface="Open Sauce"/>
                <a:sym typeface="Open Sauce"/>
              </a:rPr>
              <a:t>“After My Master’s Degree in Global Health at Trinity College Dublin, I founded Vashon Day and Boarding Nursery and Primary Schools. Our School gives quality education to over 1,000 vulnerable children who can't afford the expensive schools in Metropolitan Kampala and creates over 500 jobs annually, making a significant impact in the community”</a:t>
            </a:r>
          </a:p>
        </p:txBody>
      </p:sp>
      <p:sp>
        <p:nvSpPr>
          <p:cNvPr id="23" name="TextBox 23"/>
          <p:cNvSpPr txBox="1"/>
          <p:nvPr/>
        </p:nvSpPr>
        <p:spPr>
          <a:xfrm>
            <a:off x="9763086" y="8232927"/>
            <a:ext cx="7696302" cy="1349373"/>
          </a:xfrm>
          <a:prstGeom prst="rect">
            <a:avLst/>
          </a:prstGeom>
        </p:spPr>
        <p:txBody>
          <a:bodyPr lIns="0" tIns="0" rIns="0" bIns="0" rtlCol="0" anchor="t">
            <a:spAutoFit/>
          </a:bodyPr>
          <a:lstStyle/>
          <a:p>
            <a:pPr algn="l">
              <a:lnSpc>
                <a:spcPts val="4480"/>
              </a:lnSpc>
            </a:pPr>
            <a:r>
              <a:rPr lang="en-US" sz="3200">
                <a:solidFill>
                  <a:srgbClr val="FFFF00"/>
                </a:solidFill>
                <a:latin typeface="Open Sauce"/>
                <a:ea typeface="Open Sauce"/>
                <a:cs typeface="Open Sauce"/>
                <a:sym typeface="Open Sauce"/>
              </a:rPr>
              <a:t>Henry Tumwebaze (Fellow 2011–2012)</a:t>
            </a:r>
          </a:p>
          <a:p>
            <a:pPr algn="l">
              <a:lnSpc>
                <a:spcPts val="3220"/>
              </a:lnSpc>
            </a:pPr>
            <a:r>
              <a:rPr lang="en-US" sz="2300" i="1">
                <a:solidFill>
                  <a:srgbClr val="EDEFE8"/>
                </a:solidFill>
                <a:latin typeface="Open Sauce Italics"/>
                <a:ea typeface="Open Sauce Italics"/>
                <a:cs typeface="Open Sauce Italics"/>
                <a:sym typeface="Open Sauce Italics"/>
              </a:rPr>
              <a:t>Founder, Vashon Day and Boarding Nursery and Primary Schools; Founding President, UIAA</a:t>
            </a:r>
          </a:p>
        </p:txBody>
      </p:sp>
      <p:grpSp>
        <p:nvGrpSpPr>
          <p:cNvPr id="24" name="Group 14">
            <a:extLst>
              <a:ext uri="{FF2B5EF4-FFF2-40B4-BE49-F238E27FC236}">
                <a16:creationId xmlns:a16="http://schemas.microsoft.com/office/drawing/2014/main" id="{6DBCE426-B1EF-32B4-BF0F-9E729D10EF0C}"/>
              </a:ext>
            </a:extLst>
          </p:cNvPr>
          <p:cNvGrpSpPr/>
          <p:nvPr/>
        </p:nvGrpSpPr>
        <p:grpSpPr>
          <a:xfrm>
            <a:off x="220834" y="667322"/>
            <a:ext cx="980373" cy="2107218"/>
            <a:chOff x="0" y="0"/>
            <a:chExt cx="1307163" cy="2809625"/>
          </a:xfrm>
        </p:grpSpPr>
        <p:sp>
          <p:nvSpPr>
            <p:cNvPr id="25" name="Freeform 15">
              <a:extLst>
                <a:ext uri="{FF2B5EF4-FFF2-40B4-BE49-F238E27FC236}">
                  <a16:creationId xmlns:a16="http://schemas.microsoft.com/office/drawing/2014/main" id="{34604EA3-F602-9FA3-C57E-0E3C2DEF873D}"/>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5"/>
              <a:stretch>
                <a:fillRect/>
              </a:stretch>
            </a:blipFill>
          </p:spPr>
        </p:sp>
        <p:sp>
          <p:nvSpPr>
            <p:cNvPr id="26" name="Freeform 16">
              <a:extLst>
                <a:ext uri="{FF2B5EF4-FFF2-40B4-BE49-F238E27FC236}">
                  <a16:creationId xmlns:a16="http://schemas.microsoft.com/office/drawing/2014/main" id="{AB7A135A-60CF-82D7-F798-9E3C7E0D46ED}"/>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6"/>
              <a:stretch>
                <a:fillRect/>
              </a:stretch>
            </a:blipFill>
          </p:spPr>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4550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a:p>
              <a:pPr algn="ctr">
                <a:lnSpc>
                  <a:spcPts val="2659"/>
                </a:lnSpc>
                <a:spcBef>
                  <a:spcPct val="0"/>
                </a:spcBef>
              </a:pPr>
              <a:endParaRPr/>
            </a:p>
          </p:txBody>
        </p:sp>
      </p:grpSp>
      <p:sp>
        <p:nvSpPr>
          <p:cNvPr id="9" name="Freeform 9"/>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0" name="Freeform 10"/>
          <p:cNvSpPr/>
          <p:nvPr/>
        </p:nvSpPr>
        <p:spPr>
          <a:xfrm flipH="1">
            <a:off x="15383665" y="1028700"/>
            <a:ext cx="1875635" cy="818557"/>
          </a:xfrm>
          <a:custGeom>
            <a:avLst/>
            <a:gdLst/>
            <a:ahLst/>
            <a:cxnLst/>
            <a:rect l="l" t="t" r="r" b="b"/>
            <a:pathLst>
              <a:path w="1875635" h="818557">
                <a:moveTo>
                  <a:pt x="1875635" y="0"/>
                </a:moveTo>
                <a:lnTo>
                  <a:pt x="0" y="0"/>
                </a:lnTo>
                <a:lnTo>
                  <a:pt x="0" y="818557"/>
                </a:lnTo>
                <a:lnTo>
                  <a:pt x="1875635" y="818557"/>
                </a:lnTo>
                <a:lnTo>
                  <a:pt x="1875635"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11" name="Group 11"/>
          <p:cNvGrpSpPr/>
          <p:nvPr/>
        </p:nvGrpSpPr>
        <p:grpSpPr>
          <a:xfrm>
            <a:off x="-134711" y="0"/>
            <a:ext cx="9026758" cy="10495189"/>
            <a:chOff x="0" y="0"/>
            <a:chExt cx="2377418" cy="2764165"/>
          </a:xfrm>
        </p:grpSpPr>
        <p:sp>
          <p:nvSpPr>
            <p:cNvPr id="12" name="Freeform 12"/>
            <p:cNvSpPr/>
            <p:nvPr/>
          </p:nvSpPr>
          <p:spPr>
            <a:xfrm>
              <a:off x="0" y="0"/>
              <a:ext cx="2377418" cy="2764165"/>
            </a:xfrm>
            <a:custGeom>
              <a:avLst/>
              <a:gdLst/>
              <a:ahLst/>
              <a:cxnLst/>
              <a:rect l="l" t="t" r="r" b="b"/>
              <a:pathLst>
                <a:path w="2377418" h="2764165">
                  <a:moveTo>
                    <a:pt x="0" y="0"/>
                  </a:moveTo>
                  <a:lnTo>
                    <a:pt x="2377418" y="0"/>
                  </a:lnTo>
                  <a:lnTo>
                    <a:pt x="2377418" y="2764165"/>
                  </a:lnTo>
                  <a:lnTo>
                    <a:pt x="0" y="2764165"/>
                  </a:lnTo>
                  <a:close/>
                </a:path>
              </a:pathLst>
            </a:custGeom>
            <a:solidFill>
              <a:srgbClr val="05908C"/>
            </a:solidFill>
          </p:spPr>
        </p:sp>
        <p:sp>
          <p:nvSpPr>
            <p:cNvPr id="13" name="TextBox 13"/>
            <p:cNvSpPr txBox="1"/>
            <p:nvPr/>
          </p:nvSpPr>
          <p:spPr>
            <a:xfrm>
              <a:off x="0" y="-38100"/>
              <a:ext cx="2377418" cy="2802265"/>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711021" y="923925"/>
            <a:ext cx="7975584" cy="1781175"/>
          </a:xfrm>
          <a:prstGeom prst="rect">
            <a:avLst/>
          </a:prstGeom>
        </p:spPr>
        <p:txBody>
          <a:bodyPr lIns="0" tIns="0" rIns="0" bIns="0" rtlCol="0" anchor="t">
            <a:spAutoFit/>
          </a:bodyPr>
          <a:lstStyle/>
          <a:p>
            <a:pPr algn="l">
              <a:lnSpc>
                <a:spcPts val="6000"/>
              </a:lnSpc>
            </a:pPr>
            <a:r>
              <a:rPr lang="en-US" sz="6000" b="1" spc="120">
                <a:solidFill>
                  <a:srgbClr val="FFFFFF"/>
                </a:solidFill>
                <a:latin typeface="Mont Bold"/>
                <a:ea typeface="Mont Bold"/>
                <a:cs typeface="Mont Bold"/>
                <a:sym typeface="Mont Bold"/>
              </a:rPr>
              <a:t>UIAA Engagement Snapshot</a:t>
            </a:r>
          </a:p>
        </p:txBody>
      </p:sp>
      <p:sp>
        <p:nvSpPr>
          <p:cNvPr id="15" name="TextBox 15"/>
          <p:cNvSpPr txBox="1"/>
          <p:nvPr/>
        </p:nvSpPr>
        <p:spPr>
          <a:xfrm>
            <a:off x="634821" y="2737341"/>
            <a:ext cx="8127984" cy="6746324"/>
          </a:xfrm>
          <a:prstGeom prst="rect">
            <a:avLst/>
          </a:prstGeom>
        </p:spPr>
        <p:txBody>
          <a:bodyPr lIns="0" tIns="0" rIns="0" bIns="0" rtlCol="0" anchor="t">
            <a:spAutoFit/>
          </a:bodyPr>
          <a:lstStyle/>
          <a:p>
            <a:pPr algn="l">
              <a:lnSpc>
                <a:spcPts val="6680"/>
              </a:lnSpc>
            </a:pPr>
            <a:r>
              <a:rPr lang="en-US" sz="4771">
                <a:solidFill>
                  <a:srgbClr val="FFFFFF"/>
                </a:solidFill>
                <a:latin typeface="Open Sauce"/>
                <a:ea typeface="Open Sauce"/>
                <a:cs typeface="Open Sauce"/>
                <a:sym typeface="Open Sauce"/>
              </a:rPr>
              <a:t>Meaningful engagement is average. Gender gap: 77.7% male vs. 67% female awareness. Lower engagement in Karamoja. UIAA relevance: 41.3% value, 30.8% dissatisfaction.</a:t>
            </a:r>
          </a:p>
        </p:txBody>
      </p:sp>
      <p:sp>
        <p:nvSpPr>
          <p:cNvPr id="16" name="TextBox 16"/>
          <p:cNvSpPr txBox="1"/>
          <p:nvPr/>
        </p:nvSpPr>
        <p:spPr>
          <a:xfrm>
            <a:off x="14076306" y="3324835"/>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01</a:t>
            </a:r>
          </a:p>
        </p:txBody>
      </p:sp>
      <p:sp>
        <p:nvSpPr>
          <p:cNvPr id="17" name="TextBox 17"/>
          <p:cNvSpPr txBox="1"/>
          <p:nvPr/>
        </p:nvSpPr>
        <p:spPr>
          <a:xfrm>
            <a:off x="13440852" y="6816428"/>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02</a:t>
            </a:r>
          </a:p>
        </p:txBody>
      </p:sp>
      <p:sp>
        <p:nvSpPr>
          <p:cNvPr id="18" name="TextBox 18"/>
          <p:cNvSpPr txBox="1"/>
          <p:nvPr/>
        </p:nvSpPr>
        <p:spPr>
          <a:xfrm>
            <a:off x="10029542" y="6034879"/>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03</a:t>
            </a:r>
          </a:p>
        </p:txBody>
      </p:sp>
      <p:sp>
        <p:nvSpPr>
          <p:cNvPr id="19" name="TextBox 19"/>
          <p:cNvSpPr txBox="1"/>
          <p:nvPr/>
        </p:nvSpPr>
        <p:spPr>
          <a:xfrm>
            <a:off x="10705675" y="2569185"/>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04</a:t>
            </a:r>
          </a:p>
        </p:txBody>
      </p:sp>
      <p:sp>
        <p:nvSpPr>
          <p:cNvPr id="20" name="Freeform 20"/>
          <p:cNvSpPr/>
          <p:nvPr/>
        </p:nvSpPr>
        <p:spPr>
          <a:xfrm>
            <a:off x="16834769" y="9483665"/>
            <a:ext cx="2317798" cy="1011524"/>
          </a:xfrm>
          <a:custGeom>
            <a:avLst/>
            <a:gdLst/>
            <a:ahLst/>
            <a:cxnLst/>
            <a:rect l="l" t="t" r="r" b="b"/>
            <a:pathLst>
              <a:path w="2317798" h="1011524">
                <a:moveTo>
                  <a:pt x="0" y="0"/>
                </a:moveTo>
                <a:lnTo>
                  <a:pt x="2317798" y="0"/>
                </a:lnTo>
                <a:lnTo>
                  <a:pt x="2317798" y="1011524"/>
                </a:lnTo>
                <a:lnTo>
                  <a:pt x="0" y="1011524"/>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21" name="Group 21"/>
          <p:cNvGrpSpPr/>
          <p:nvPr/>
        </p:nvGrpSpPr>
        <p:grpSpPr>
          <a:xfrm rot="-2700000">
            <a:off x="15322801" y="9246963"/>
            <a:ext cx="7415398" cy="3565095"/>
            <a:chOff x="0" y="0"/>
            <a:chExt cx="660400" cy="317500"/>
          </a:xfrm>
        </p:grpSpPr>
        <p:sp>
          <p:nvSpPr>
            <p:cNvPr id="22" name="Freeform 22"/>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sp>
        <p:sp>
          <p:nvSpPr>
            <p:cNvPr id="23" name="TextBox 23"/>
            <p:cNvSpPr txBox="1"/>
            <p:nvPr/>
          </p:nvSpPr>
          <p:spPr>
            <a:xfrm>
              <a:off x="0" y="155575"/>
              <a:ext cx="660400" cy="161925"/>
            </a:xfrm>
            <a:prstGeom prst="rect">
              <a:avLst/>
            </a:prstGeom>
          </p:spPr>
          <p:txBody>
            <a:bodyPr lIns="50800" tIns="50800" rIns="50800" bIns="50800" rtlCol="0" anchor="ctr"/>
            <a:lstStyle/>
            <a:p>
              <a:pPr algn="ctr">
                <a:lnSpc>
                  <a:spcPts val="2553"/>
                </a:lnSpc>
              </a:pPr>
              <a:endParaRPr/>
            </a:p>
          </p:txBody>
        </p:sp>
      </p:grpSp>
      <p:grpSp>
        <p:nvGrpSpPr>
          <p:cNvPr id="24" name="Group 24"/>
          <p:cNvGrpSpPr>
            <a:grpSpLocks noChangeAspect="1"/>
          </p:cNvGrpSpPr>
          <p:nvPr/>
        </p:nvGrpSpPr>
        <p:grpSpPr>
          <a:xfrm>
            <a:off x="8892047" y="219442"/>
            <a:ext cx="7705237" cy="7893538"/>
            <a:chOff x="0" y="0"/>
            <a:chExt cx="7113840" cy="7287688"/>
          </a:xfrm>
        </p:grpSpPr>
        <p:sp>
          <p:nvSpPr>
            <p:cNvPr id="25" name="Freeform 25"/>
            <p:cNvSpPr/>
            <p:nvPr/>
          </p:nvSpPr>
          <p:spPr>
            <a:xfrm>
              <a:off x="0" y="0"/>
              <a:ext cx="7113778" cy="7287641"/>
            </a:xfrm>
            <a:custGeom>
              <a:avLst/>
              <a:gdLst/>
              <a:ahLst/>
              <a:cxnLst/>
              <a:rect l="l" t="t" r="r" b="b"/>
              <a:pathLst>
                <a:path w="7113778" h="7287641">
                  <a:moveTo>
                    <a:pt x="0" y="0"/>
                  </a:moveTo>
                  <a:lnTo>
                    <a:pt x="7113778" y="0"/>
                  </a:lnTo>
                  <a:lnTo>
                    <a:pt x="7113778" y="7287641"/>
                  </a:lnTo>
                  <a:lnTo>
                    <a:pt x="0" y="7287641"/>
                  </a:lnTo>
                  <a:lnTo>
                    <a:pt x="0" y="0"/>
                  </a:lnTo>
                  <a:close/>
                </a:path>
              </a:pathLst>
            </a:custGeom>
            <a:blipFill>
              <a:blip r:embed="rId5"/>
              <a:stretch>
                <a:fillRect l="-73133" t="-41515" r="-127678" b="-23654"/>
              </a:stretch>
            </a:blipFill>
          </p:spPr>
        </p:sp>
      </p:grpSp>
      <p:sp>
        <p:nvSpPr>
          <p:cNvPr id="26" name="TextBox 26"/>
          <p:cNvSpPr txBox="1"/>
          <p:nvPr/>
        </p:nvSpPr>
        <p:spPr>
          <a:xfrm>
            <a:off x="9318599" y="7764501"/>
            <a:ext cx="7940701" cy="1408273"/>
          </a:xfrm>
          <a:prstGeom prst="rect">
            <a:avLst/>
          </a:prstGeom>
        </p:spPr>
        <p:txBody>
          <a:bodyPr lIns="0" tIns="0" rIns="0" bIns="0" rtlCol="0" anchor="t">
            <a:spAutoFit/>
          </a:bodyPr>
          <a:lstStyle/>
          <a:p>
            <a:pPr algn="ctr">
              <a:lnSpc>
                <a:spcPts val="3753"/>
              </a:lnSpc>
            </a:pPr>
            <a:r>
              <a:rPr lang="en-US" sz="2681" i="1">
                <a:solidFill>
                  <a:srgbClr val="05908C"/>
                </a:solidFill>
                <a:latin typeface="Open Sauce Italics"/>
                <a:ea typeface="Open Sauce Italics"/>
                <a:cs typeface="Open Sauce Italics"/>
                <a:sym typeface="Open Sauce Italics"/>
              </a:rPr>
              <a:t>The network exists—but the threads are loose… We need to weave them tighter-Recent Fellows 2014–2024-FGD</a:t>
            </a:r>
          </a:p>
        </p:txBody>
      </p:sp>
      <p:grpSp>
        <p:nvGrpSpPr>
          <p:cNvPr id="27" name="Group 14">
            <a:extLst>
              <a:ext uri="{FF2B5EF4-FFF2-40B4-BE49-F238E27FC236}">
                <a16:creationId xmlns:a16="http://schemas.microsoft.com/office/drawing/2014/main" id="{CD9FDBB1-C665-F21E-E8BD-3FCABCBB575D}"/>
              </a:ext>
            </a:extLst>
          </p:cNvPr>
          <p:cNvGrpSpPr/>
          <p:nvPr/>
        </p:nvGrpSpPr>
        <p:grpSpPr>
          <a:xfrm>
            <a:off x="17047891" y="219442"/>
            <a:ext cx="980373" cy="2107218"/>
            <a:chOff x="0" y="0"/>
            <a:chExt cx="1307163" cy="2809625"/>
          </a:xfrm>
        </p:grpSpPr>
        <p:sp>
          <p:nvSpPr>
            <p:cNvPr id="28" name="Freeform 15">
              <a:extLst>
                <a:ext uri="{FF2B5EF4-FFF2-40B4-BE49-F238E27FC236}">
                  <a16:creationId xmlns:a16="http://schemas.microsoft.com/office/drawing/2014/main" id="{1FCCD43E-54B4-5E2F-EAF7-4AAE867A5152}"/>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6"/>
              <a:stretch>
                <a:fillRect/>
              </a:stretch>
            </a:blipFill>
          </p:spPr>
        </p:sp>
        <p:sp>
          <p:nvSpPr>
            <p:cNvPr id="29" name="Freeform 16">
              <a:extLst>
                <a:ext uri="{FF2B5EF4-FFF2-40B4-BE49-F238E27FC236}">
                  <a16:creationId xmlns:a16="http://schemas.microsoft.com/office/drawing/2014/main" id="{9A0692ED-CF2A-EA91-2C1D-9C01FC6DDDD4}"/>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7"/>
              <a:stretch>
                <a:fillRect/>
              </a:stretch>
            </a:blipFill>
          </p:spPr>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grpSp>
        <p:nvGrpSpPr>
          <p:cNvPr id="2" name="Group 2"/>
          <p:cNvGrpSpPr/>
          <p:nvPr/>
        </p:nvGrpSpPr>
        <p:grpSpPr>
          <a:xfrm>
            <a:off x="139657" y="145500"/>
            <a:ext cx="18013675" cy="9929830"/>
            <a:chOff x="0" y="0"/>
            <a:chExt cx="4744342" cy="2615264"/>
          </a:xfrm>
        </p:grpSpPr>
        <p:sp>
          <p:nvSpPr>
            <p:cNvPr id="3" name="Freeform 3"/>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4" name="TextBox 4"/>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4477661" y="1449454"/>
            <a:ext cx="4506736" cy="7388091"/>
          </a:xfrm>
          <a:custGeom>
            <a:avLst/>
            <a:gdLst/>
            <a:ahLst/>
            <a:cxnLst/>
            <a:rect l="l" t="t" r="r" b="b"/>
            <a:pathLst>
              <a:path w="4506736" h="7388091">
                <a:moveTo>
                  <a:pt x="0" y="0"/>
                </a:moveTo>
                <a:lnTo>
                  <a:pt x="4506735" y="0"/>
                </a:lnTo>
                <a:lnTo>
                  <a:pt x="4506735" y="7388092"/>
                </a:lnTo>
                <a:lnTo>
                  <a:pt x="0" y="738809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a:off x="16395118" y="7813316"/>
            <a:ext cx="2372614" cy="3184716"/>
          </a:xfrm>
          <a:custGeom>
            <a:avLst/>
            <a:gdLst/>
            <a:ahLst/>
            <a:cxnLst/>
            <a:rect l="l" t="t" r="r" b="b"/>
            <a:pathLst>
              <a:path w="2372614" h="3184716">
                <a:moveTo>
                  <a:pt x="0" y="0"/>
                </a:moveTo>
                <a:lnTo>
                  <a:pt x="2372614" y="0"/>
                </a:lnTo>
                <a:lnTo>
                  <a:pt x="2372614" y="3184716"/>
                </a:lnTo>
                <a:lnTo>
                  <a:pt x="0" y="31847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TextBox 7"/>
          <p:cNvSpPr txBox="1"/>
          <p:nvPr/>
        </p:nvSpPr>
        <p:spPr>
          <a:xfrm>
            <a:off x="6054895" y="1520528"/>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01</a:t>
            </a:r>
          </a:p>
        </p:txBody>
      </p:sp>
      <p:sp>
        <p:nvSpPr>
          <p:cNvPr id="8" name="TextBox 8"/>
          <p:cNvSpPr txBox="1"/>
          <p:nvPr/>
        </p:nvSpPr>
        <p:spPr>
          <a:xfrm>
            <a:off x="6054895" y="2832257"/>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02</a:t>
            </a:r>
          </a:p>
        </p:txBody>
      </p:sp>
      <p:sp>
        <p:nvSpPr>
          <p:cNvPr id="9" name="TextBox 9"/>
          <p:cNvSpPr txBox="1"/>
          <p:nvPr/>
        </p:nvSpPr>
        <p:spPr>
          <a:xfrm>
            <a:off x="6054895" y="4168932"/>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03</a:t>
            </a:r>
          </a:p>
        </p:txBody>
      </p:sp>
      <p:sp>
        <p:nvSpPr>
          <p:cNvPr id="10" name="TextBox 10"/>
          <p:cNvSpPr txBox="1"/>
          <p:nvPr/>
        </p:nvSpPr>
        <p:spPr>
          <a:xfrm>
            <a:off x="6054895" y="5505607"/>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04</a:t>
            </a:r>
          </a:p>
        </p:txBody>
      </p:sp>
      <p:sp>
        <p:nvSpPr>
          <p:cNvPr id="11" name="TextBox 11"/>
          <p:cNvSpPr txBox="1"/>
          <p:nvPr/>
        </p:nvSpPr>
        <p:spPr>
          <a:xfrm>
            <a:off x="6054895" y="6861332"/>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05</a:t>
            </a:r>
          </a:p>
        </p:txBody>
      </p:sp>
      <p:sp>
        <p:nvSpPr>
          <p:cNvPr id="12" name="TextBox 12"/>
          <p:cNvSpPr txBox="1"/>
          <p:nvPr/>
        </p:nvSpPr>
        <p:spPr>
          <a:xfrm>
            <a:off x="9651146" y="1482428"/>
            <a:ext cx="3340954" cy="1739265"/>
          </a:xfrm>
          <a:prstGeom prst="rect">
            <a:avLst/>
          </a:prstGeom>
        </p:spPr>
        <p:txBody>
          <a:bodyPr lIns="0" tIns="0" rIns="0" bIns="0" rtlCol="0" anchor="t">
            <a:spAutoFit/>
          </a:bodyPr>
          <a:lstStyle/>
          <a:p>
            <a:pPr algn="l">
              <a:lnSpc>
                <a:spcPts val="3359"/>
              </a:lnSpc>
            </a:pPr>
            <a:r>
              <a:rPr lang="en-US" sz="2400">
                <a:solidFill>
                  <a:srgbClr val="545454"/>
                </a:solidFill>
                <a:latin typeface="Mont"/>
                <a:ea typeface="Mont"/>
                <a:cs typeface="Mont"/>
                <a:sym typeface="Mont"/>
              </a:rPr>
              <a:t>📌 Structural Gaps — Unclear communication, limited incentives</a:t>
            </a:r>
          </a:p>
        </p:txBody>
      </p:sp>
      <p:sp>
        <p:nvSpPr>
          <p:cNvPr id="13" name="TextBox 13"/>
          <p:cNvSpPr txBox="1"/>
          <p:nvPr/>
        </p:nvSpPr>
        <p:spPr>
          <a:xfrm>
            <a:off x="980225" y="2772567"/>
            <a:ext cx="2830686" cy="2577465"/>
          </a:xfrm>
          <a:prstGeom prst="rect">
            <a:avLst/>
          </a:prstGeom>
        </p:spPr>
        <p:txBody>
          <a:bodyPr lIns="0" tIns="0" rIns="0" bIns="0" rtlCol="0" anchor="t">
            <a:spAutoFit/>
          </a:bodyPr>
          <a:lstStyle/>
          <a:p>
            <a:pPr algn="r">
              <a:lnSpc>
                <a:spcPts val="3359"/>
              </a:lnSpc>
            </a:pPr>
            <a:r>
              <a:rPr lang="en-US" sz="2400">
                <a:solidFill>
                  <a:srgbClr val="545454"/>
                </a:solidFill>
                <a:latin typeface="Mont"/>
                <a:ea typeface="Mont"/>
                <a:cs typeface="Mont"/>
                <a:sym typeface="Mont"/>
              </a:rPr>
              <a:t>📌 Fragmented Channels — WhatsApp-only communication, no professional platforms</a:t>
            </a:r>
          </a:p>
        </p:txBody>
      </p:sp>
      <p:sp>
        <p:nvSpPr>
          <p:cNvPr id="14" name="TextBox 14"/>
          <p:cNvSpPr txBox="1"/>
          <p:nvPr/>
        </p:nvSpPr>
        <p:spPr>
          <a:xfrm>
            <a:off x="9651146" y="4109242"/>
            <a:ext cx="3340954" cy="2158365"/>
          </a:xfrm>
          <a:prstGeom prst="rect">
            <a:avLst/>
          </a:prstGeom>
        </p:spPr>
        <p:txBody>
          <a:bodyPr lIns="0" tIns="0" rIns="0" bIns="0" rtlCol="0" anchor="t">
            <a:spAutoFit/>
          </a:bodyPr>
          <a:lstStyle/>
          <a:p>
            <a:pPr algn="l">
              <a:lnSpc>
                <a:spcPts val="3359"/>
              </a:lnSpc>
            </a:pPr>
            <a:r>
              <a:rPr lang="en-US" sz="2400">
                <a:solidFill>
                  <a:srgbClr val="545454"/>
                </a:solidFill>
                <a:latin typeface="Mont"/>
                <a:ea typeface="Mont"/>
                <a:cs typeface="Mont"/>
                <a:sym typeface="Mont"/>
              </a:rPr>
              <a:t>📌 Cohort &amp; Identity Disconnects — Strong university ties, weak UIAA unification</a:t>
            </a:r>
          </a:p>
        </p:txBody>
      </p:sp>
      <p:sp>
        <p:nvSpPr>
          <p:cNvPr id="15" name="TextBox 15"/>
          <p:cNvSpPr txBox="1"/>
          <p:nvPr/>
        </p:nvSpPr>
        <p:spPr>
          <a:xfrm>
            <a:off x="469957" y="5845332"/>
            <a:ext cx="3340954" cy="2577465"/>
          </a:xfrm>
          <a:prstGeom prst="rect">
            <a:avLst/>
          </a:prstGeom>
        </p:spPr>
        <p:txBody>
          <a:bodyPr lIns="0" tIns="0" rIns="0" bIns="0" rtlCol="0" anchor="t">
            <a:spAutoFit/>
          </a:bodyPr>
          <a:lstStyle/>
          <a:p>
            <a:pPr algn="r">
              <a:lnSpc>
                <a:spcPts val="3359"/>
              </a:lnSpc>
            </a:pPr>
            <a:r>
              <a:rPr lang="en-US" sz="2400">
                <a:solidFill>
                  <a:srgbClr val="545454"/>
                </a:solidFill>
                <a:latin typeface="Mont"/>
                <a:ea typeface="Mont"/>
                <a:cs typeface="Mont"/>
                <a:sym typeface="Mont"/>
              </a:rPr>
              <a:t>📌 Gender &amp; Transitional Gaps — Female fellows underrepresented; recent cohorts face transition challenges</a:t>
            </a:r>
          </a:p>
        </p:txBody>
      </p:sp>
      <p:sp>
        <p:nvSpPr>
          <p:cNvPr id="16" name="TextBox 16"/>
          <p:cNvSpPr txBox="1"/>
          <p:nvPr/>
        </p:nvSpPr>
        <p:spPr>
          <a:xfrm>
            <a:off x="9651146" y="6823232"/>
            <a:ext cx="3647114" cy="2158365"/>
          </a:xfrm>
          <a:prstGeom prst="rect">
            <a:avLst/>
          </a:prstGeom>
        </p:spPr>
        <p:txBody>
          <a:bodyPr lIns="0" tIns="0" rIns="0" bIns="0" rtlCol="0" anchor="t">
            <a:spAutoFit/>
          </a:bodyPr>
          <a:lstStyle/>
          <a:p>
            <a:pPr algn="l">
              <a:lnSpc>
                <a:spcPts val="3359"/>
              </a:lnSpc>
            </a:pPr>
            <a:r>
              <a:rPr lang="en-US" sz="2400">
                <a:solidFill>
                  <a:srgbClr val="545454"/>
                </a:solidFill>
                <a:latin typeface="Mont"/>
                <a:ea typeface="Mont"/>
                <a:cs typeface="Mont"/>
                <a:sym typeface="Mont"/>
              </a:rPr>
              <a:t>📌 Resource Constraints — Budget limits impact on outreach and programming</a:t>
            </a:r>
          </a:p>
        </p:txBody>
      </p:sp>
      <p:sp>
        <p:nvSpPr>
          <p:cNvPr id="17" name="TextBox 17"/>
          <p:cNvSpPr txBox="1"/>
          <p:nvPr/>
        </p:nvSpPr>
        <p:spPr>
          <a:xfrm>
            <a:off x="13945961" y="1781332"/>
            <a:ext cx="3290207" cy="6353176"/>
          </a:xfrm>
          <a:prstGeom prst="rect">
            <a:avLst/>
          </a:prstGeom>
        </p:spPr>
        <p:txBody>
          <a:bodyPr lIns="0" tIns="0" rIns="0" bIns="0" rtlCol="0" anchor="t">
            <a:spAutoFit/>
          </a:bodyPr>
          <a:lstStyle/>
          <a:p>
            <a:pPr algn="r">
              <a:lnSpc>
                <a:spcPts val="6000"/>
              </a:lnSpc>
            </a:pPr>
            <a:r>
              <a:rPr lang="en-US" sz="6000" b="1" spc="120">
                <a:solidFill>
                  <a:srgbClr val="545454"/>
                </a:solidFill>
                <a:latin typeface="Mont Bold"/>
                <a:ea typeface="Mont Bold"/>
                <a:cs typeface="Mont Bold"/>
                <a:sym typeface="Mont Bold"/>
              </a:rPr>
              <a:t>Barriers to UIAA Engagement </a:t>
            </a:r>
          </a:p>
          <a:p>
            <a:pPr algn="r">
              <a:lnSpc>
                <a:spcPts val="6000"/>
              </a:lnSpc>
            </a:pPr>
            <a:r>
              <a:rPr lang="en-US" sz="6000" b="1" spc="120">
                <a:solidFill>
                  <a:srgbClr val="545454"/>
                </a:solidFill>
                <a:latin typeface="Mont Bold"/>
                <a:ea typeface="Mont Bold"/>
                <a:cs typeface="Mont Bold"/>
                <a:sym typeface="Mont Bold"/>
              </a:rPr>
              <a:t>      — Insights from Fellows</a:t>
            </a:r>
          </a:p>
        </p:txBody>
      </p:sp>
      <p:sp>
        <p:nvSpPr>
          <p:cNvPr id="18" name="Freeform 18"/>
          <p:cNvSpPr/>
          <p:nvPr/>
        </p:nvSpPr>
        <p:spPr>
          <a:xfrm>
            <a:off x="980225" y="9405674"/>
            <a:ext cx="2665639" cy="1163328"/>
          </a:xfrm>
          <a:custGeom>
            <a:avLst/>
            <a:gdLst/>
            <a:ahLst/>
            <a:cxnLst/>
            <a:rect l="l" t="t" r="r" b="b"/>
            <a:pathLst>
              <a:path w="2665639" h="1163328">
                <a:moveTo>
                  <a:pt x="0" y="0"/>
                </a:moveTo>
                <a:lnTo>
                  <a:pt x="2665639" y="0"/>
                </a:lnTo>
                <a:lnTo>
                  <a:pt x="2665639" y="1163328"/>
                </a:lnTo>
                <a:lnTo>
                  <a:pt x="0" y="1163328"/>
                </a:lnTo>
                <a:lnTo>
                  <a:pt x="0" y="0"/>
                </a:lnTo>
                <a:close/>
              </a:path>
            </a:pathLst>
          </a:custGeom>
          <a:blipFill>
            <a:blip r:embed="rId7">
              <a:extLst>
                <a:ext uri="{96DAC541-7B7A-43D3-8B79-37D633B846F1}">
                  <asvg:svgBlip xmlns:asvg="http://schemas.microsoft.com/office/drawing/2016/SVG/main" r:embed="rId8"/>
                </a:ext>
              </a:extLst>
            </a:blip>
            <a:stretch>
              <a:fillRect l="-24929" b="-56663"/>
            </a:stretch>
          </a:blipFill>
        </p:spPr>
      </p:sp>
      <p:sp>
        <p:nvSpPr>
          <p:cNvPr id="19" name="AutoShape 19"/>
          <p:cNvSpPr/>
          <p:nvPr/>
        </p:nvSpPr>
        <p:spPr>
          <a:xfrm>
            <a:off x="8510451" y="1994873"/>
            <a:ext cx="910946" cy="0"/>
          </a:xfrm>
          <a:prstGeom prst="line">
            <a:avLst/>
          </a:prstGeom>
          <a:ln w="38100" cap="rnd">
            <a:solidFill>
              <a:srgbClr val="545454"/>
            </a:solidFill>
            <a:prstDash val="sysDot"/>
            <a:headEnd type="none" w="sm" len="sm"/>
            <a:tailEnd type="none" w="sm" len="sm"/>
          </a:ln>
        </p:spPr>
      </p:sp>
      <p:sp>
        <p:nvSpPr>
          <p:cNvPr id="20" name="AutoShape 20"/>
          <p:cNvSpPr/>
          <p:nvPr/>
        </p:nvSpPr>
        <p:spPr>
          <a:xfrm>
            <a:off x="3974442" y="3310094"/>
            <a:ext cx="401477" cy="0"/>
          </a:xfrm>
          <a:prstGeom prst="line">
            <a:avLst/>
          </a:prstGeom>
          <a:ln w="38100" cap="rnd">
            <a:solidFill>
              <a:srgbClr val="545454"/>
            </a:solidFill>
            <a:prstDash val="sysDot"/>
            <a:headEnd type="none" w="sm" len="sm"/>
            <a:tailEnd type="none" w="sm" len="sm"/>
          </a:ln>
        </p:spPr>
      </p:sp>
      <p:sp>
        <p:nvSpPr>
          <p:cNvPr id="21" name="AutoShape 21"/>
          <p:cNvSpPr/>
          <p:nvPr/>
        </p:nvSpPr>
        <p:spPr>
          <a:xfrm>
            <a:off x="8984396" y="4646769"/>
            <a:ext cx="437001" cy="0"/>
          </a:xfrm>
          <a:prstGeom prst="line">
            <a:avLst/>
          </a:prstGeom>
          <a:ln w="38100" cap="rnd">
            <a:solidFill>
              <a:srgbClr val="545454"/>
            </a:solidFill>
            <a:prstDash val="sysDot"/>
            <a:headEnd type="none" w="sm" len="sm"/>
            <a:tailEnd type="none" w="sm" len="sm"/>
          </a:ln>
        </p:spPr>
      </p:sp>
      <p:sp>
        <p:nvSpPr>
          <p:cNvPr id="22" name="AutoShape 22"/>
          <p:cNvSpPr/>
          <p:nvPr/>
        </p:nvSpPr>
        <p:spPr>
          <a:xfrm>
            <a:off x="8054978" y="7335677"/>
            <a:ext cx="1366419" cy="0"/>
          </a:xfrm>
          <a:prstGeom prst="line">
            <a:avLst/>
          </a:prstGeom>
          <a:ln w="38100" cap="rnd">
            <a:solidFill>
              <a:srgbClr val="545454"/>
            </a:solidFill>
            <a:prstDash val="sysDot"/>
            <a:headEnd type="none" w="sm" len="sm"/>
            <a:tailEnd type="none" w="sm" len="sm"/>
          </a:ln>
        </p:spPr>
      </p:sp>
      <p:sp>
        <p:nvSpPr>
          <p:cNvPr id="23" name="AutoShape 23"/>
          <p:cNvSpPr/>
          <p:nvPr/>
        </p:nvSpPr>
        <p:spPr>
          <a:xfrm>
            <a:off x="3974442" y="6148227"/>
            <a:ext cx="1366419" cy="0"/>
          </a:xfrm>
          <a:prstGeom prst="line">
            <a:avLst/>
          </a:prstGeom>
          <a:ln w="38100" cap="rnd">
            <a:solidFill>
              <a:srgbClr val="545454"/>
            </a:solidFill>
            <a:prstDash val="sysDot"/>
            <a:headEnd type="none" w="sm" len="sm"/>
            <a:tailEnd type="none" w="sm" len="sm"/>
          </a:ln>
        </p:spPr>
      </p:sp>
      <p:grpSp>
        <p:nvGrpSpPr>
          <p:cNvPr id="24" name="Group 14">
            <a:extLst>
              <a:ext uri="{FF2B5EF4-FFF2-40B4-BE49-F238E27FC236}">
                <a16:creationId xmlns:a16="http://schemas.microsoft.com/office/drawing/2014/main" id="{3EBA6A96-CEA1-96B7-8E5B-CC38E02B5FCB}"/>
              </a:ext>
            </a:extLst>
          </p:cNvPr>
          <p:cNvGrpSpPr/>
          <p:nvPr/>
        </p:nvGrpSpPr>
        <p:grpSpPr>
          <a:xfrm>
            <a:off x="403476" y="304715"/>
            <a:ext cx="980373" cy="2107218"/>
            <a:chOff x="0" y="0"/>
            <a:chExt cx="1307163" cy="2809625"/>
          </a:xfrm>
        </p:grpSpPr>
        <p:sp>
          <p:nvSpPr>
            <p:cNvPr id="25" name="Freeform 15">
              <a:extLst>
                <a:ext uri="{FF2B5EF4-FFF2-40B4-BE49-F238E27FC236}">
                  <a16:creationId xmlns:a16="http://schemas.microsoft.com/office/drawing/2014/main" id="{51A2C43D-731B-A6A9-27AA-D568C0D09409}"/>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9"/>
              <a:stretch>
                <a:fillRect/>
              </a:stretch>
            </a:blipFill>
          </p:spPr>
        </p:sp>
        <p:sp>
          <p:nvSpPr>
            <p:cNvPr id="26" name="Freeform 16">
              <a:extLst>
                <a:ext uri="{FF2B5EF4-FFF2-40B4-BE49-F238E27FC236}">
                  <a16:creationId xmlns:a16="http://schemas.microsoft.com/office/drawing/2014/main" id="{497CAB63-F503-F2F3-D7D3-5109E400607D}"/>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10"/>
              <a:stretch>
                <a:fillRect/>
              </a:stretch>
            </a:blipFill>
          </p:spPr>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9657" y="164550"/>
            <a:ext cx="18013675" cy="9929830"/>
            <a:chOff x="0" y="0"/>
            <a:chExt cx="4744342" cy="2615264"/>
          </a:xfrm>
        </p:grpSpPr>
        <p:sp>
          <p:nvSpPr>
            <p:cNvPr id="3" name="Freeform 3"/>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4" name="TextBox 4"/>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4929240" y="536703"/>
            <a:ext cx="8429520" cy="1588135"/>
          </a:xfrm>
          <a:prstGeom prst="rect">
            <a:avLst/>
          </a:prstGeom>
        </p:spPr>
        <p:txBody>
          <a:bodyPr lIns="0" tIns="0" rIns="0" bIns="0" rtlCol="0" anchor="t">
            <a:spAutoFit/>
          </a:bodyPr>
          <a:lstStyle/>
          <a:p>
            <a:pPr algn="ctr">
              <a:lnSpc>
                <a:spcPts val="6439"/>
              </a:lnSpc>
            </a:pPr>
            <a:r>
              <a:rPr lang="en-US" sz="4599" b="1">
                <a:solidFill>
                  <a:srgbClr val="05908C"/>
                </a:solidFill>
                <a:latin typeface="Montserrat Bold"/>
                <a:ea typeface="Montserrat Bold"/>
                <a:cs typeface="Montserrat Bold"/>
                <a:sym typeface="Montserrat Bold"/>
              </a:rPr>
              <a:t>Cohort-Specific Challenges </a:t>
            </a:r>
          </a:p>
          <a:p>
            <a:pPr algn="ctr">
              <a:lnSpc>
                <a:spcPts val="6439"/>
              </a:lnSpc>
            </a:pPr>
            <a:r>
              <a:rPr lang="en-US" sz="4599" b="1">
                <a:solidFill>
                  <a:srgbClr val="05908C"/>
                </a:solidFill>
                <a:latin typeface="Montserrat Bold"/>
                <a:ea typeface="Montserrat Bold"/>
                <a:cs typeface="Montserrat Bold"/>
                <a:sym typeface="Montserrat Bold"/>
              </a:rPr>
              <a:t>      &amp; Opportunities</a:t>
            </a:r>
          </a:p>
        </p:txBody>
      </p:sp>
      <p:sp>
        <p:nvSpPr>
          <p:cNvPr id="6" name="Freeform 6"/>
          <p:cNvSpPr/>
          <p:nvPr/>
        </p:nvSpPr>
        <p:spPr>
          <a:xfrm rot="-2454813">
            <a:off x="-2483928" y="-1763293"/>
            <a:ext cx="4705411" cy="3723156"/>
          </a:xfrm>
          <a:custGeom>
            <a:avLst/>
            <a:gdLst/>
            <a:ahLst/>
            <a:cxnLst/>
            <a:rect l="l" t="t" r="r" b="b"/>
            <a:pathLst>
              <a:path w="4705411" h="3723156">
                <a:moveTo>
                  <a:pt x="0" y="0"/>
                </a:moveTo>
                <a:lnTo>
                  <a:pt x="4705410" y="0"/>
                </a:lnTo>
                <a:lnTo>
                  <a:pt x="4705410" y="3723157"/>
                </a:lnTo>
                <a:lnTo>
                  <a:pt x="0" y="3723157"/>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sp>
      <p:sp>
        <p:nvSpPr>
          <p:cNvPr id="7" name="Freeform 7"/>
          <p:cNvSpPr/>
          <p:nvPr/>
        </p:nvSpPr>
        <p:spPr>
          <a:xfrm rot="-2454813">
            <a:off x="15935295" y="8732386"/>
            <a:ext cx="4705411" cy="3723156"/>
          </a:xfrm>
          <a:custGeom>
            <a:avLst/>
            <a:gdLst/>
            <a:ahLst/>
            <a:cxnLst/>
            <a:rect l="l" t="t" r="r" b="b"/>
            <a:pathLst>
              <a:path w="4705411" h="3723156">
                <a:moveTo>
                  <a:pt x="0" y="0"/>
                </a:moveTo>
                <a:lnTo>
                  <a:pt x="4705410" y="0"/>
                </a:lnTo>
                <a:lnTo>
                  <a:pt x="4705410" y="3723156"/>
                </a:lnTo>
                <a:lnTo>
                  <a:pt x="0" y="3723156"/>
                </a:lnTo>
                <a:lnTo>
                  <a:pt x="0" y="0"/>
                </a:lnTo>
                <a:close/>
              </a:path>
            </a:pathLst>
          </a:custGeom>
          <a:blipFill>
            <a:blip r:embed="rId3">
              <a:alphaModFix amt="30000"/>
              <a:extLst>
                <a:ext uri="{96DAC541-7B7A-43D3-8B79-37D633B846F1}">
                  <asvg:svgBlip xmlns:asvg="http://schemas.microsoft.com/office/drawing/2016/SVG/main" r:embed="rId4"/>
                </a:ext>
              </a:extLst>
            </a:blip>
            <a:stretch>
              <a:fillRect/>
            </a:stretch>
          </a:blipFill>
        </p:spPr>
      </p:sp>
      <p:sp>
        <p:nvSpPr>
          <p:cNvPr id="8" name="Freeform 8"/>
          <p:cNvSpPr/>
          <p:nvPr/>
        </p:nvSpPr>
        <p:spPr>
          <a:xfrm rot="-151509">
            <a:off x="-682589" y="1617634"/>
            <a:ext cx="19653179" cy="5355491"/>
          </a:xfrm>
          <a:custGeom>
            <a:avLst/>
            <a:gdLst/>
            <a:ahLst/>
            <a:cxnLst/>
            <a:rect l="l" t="t" r="r" b="b"/>
            <a:pathLst>
              <a:path w="19653179" h="5355491">
                <a:moveTo>
                  <a:pt x="0" y="0"/>
                </a:moveTo>
                <a:lnTo>
                  <a:pt x="19653178" y="0"/>
                </a:lnTo>
                <a:lnTo>
                  <a:pt x="19653178" y="5355491"/>
                </a:lnTo>
                <a:lnTo>
                  <a:pt x="0" y="535549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9" name="Group 9"/>
          <p:cNvGrpSpPr/>
          <p:nvPr/>
        </p:nvGrpSpPr>
        <p:grpSpPr>
          <a:xfrm>
            <a:off x="8260605" y="5129465"/>
            <a:ext cx="486375" cy="1546213"/>
            <a:chOff x="0" y="0"/>
            <a:chExt cx="812800" cy="2583934"/>
          </a:xfrm>
        </p:grpSpPr>
        <p:sp>
          <p:nvSpPr>
            <p:cNvPr id="10" name="Freeform 10"/>
            <p:cNvSpPr/>
            <p:nvPr/>
          </p:nvSpPr>
          <p:spPr>
            <a:xfrm>
              <a:off x="0" y="0"/>
              <a:ext cx="812800" cy="2583934"/>
            </a:xfrm>
            <a:custGeom>
              <a:avLst/>
              <a:gdLst/>
              <a:ahLst/>
              <a:cxnLst/>
              <a:rect l="l" t="t" r="r" b="b"/>
              <a:pathLst>
                <a:path w="812800" h="2583934">
                  <a:moveTo>
                    <a:pt x="406400" y="0"/>
                  </a:moveTo>
                  <a:lnTo>
                    <a:pt x="0" y="406400"/>
                  </a:lnTo>
                  <a:lnTo>
                    <a:pt x="203200" y="406400"/>
                  </a:lnTo>
                  <a:lnTo>
                    <a:pt x="203200" y="2583934"/>
                  </a:lnTo>
                  <a:lnTo>
                    <a:pt x="609600" y="2583934"/>
                  </a:lnTo>
                  <a:lnTo>
                    <a:pt x="609600" y="406400"/>
                  </a:lnTo>
                  <a:lnTo>
                    <a:pt x="812800" y="406400"/>
                  </a:lnTo>
                  <a:lnTo>
                    <a:pt x="406400" y="0"/>
                  </a:lnTo>
                  <a:close/>
                </a:path>
              </a:pathLst>
            </a:custGeom>
            <a:solidFill>
              <a:srgbClr val="05908C"/>
            </a:solidFill>
          </p:spPr>
        </p:sp>
        <p:sp>
          <p:nvSpPr>
            <p:cNvPr id="11" name="TextBox 11"/>
            <p:cNvSpPr txBox="1"/>
            <p:nvPr/>
          </p:nvSpPr>
          <p:spPr>
            <a:xfrm>
              <a:off x="203200" y="63500"/>
              <a:ext cx="406400" cy="2520434"/>
            </a:xfrm>
            <a:prstGeom prst="rect">
              <a:avLst/>
            </a:prstGeom>
          </p:spPr>
          <p:txBody>
            <a:bodyPr lIns="50800" tIns="50800" rIns="50800" bIns="50800" rtlCol="0" anchor="ctr"/>
            <a:lstStyle/>
            <a:p>
              <a:pPr algn="ctr">
                <a:lnSpc>
                  <a:spcPts val="3079"/>
                </a:lnSpc>
              </a:pPr>
              <a:endParaRPr/>
            </a:p>
          </p:txBody>
        </p:sp>
      </p:grpSp>
      <p:grpSp>
        <p:nvGrpSpPr>
          <p:cNvPr id="12" name="Group 12"/>
          <p:cNvGrpSpPr/>
          <p:nvPr/>
        </p:nvGrpSpPr>
        <p:grpSpPr>
          <a:xfrm>
            <a:off x="3964213" y="5913924"/>
            <a:ext cx="486375" cy="938984"/>
            <a:chOff x="0" y="0"/>
            <a:chExt cx="812800" cy="1569172"/>
          </a:xfrm>
        </p:grpSpPr>
        <p:sp>
          <p:nvSpPr>
            <p:cNvPr id="13" name="Freeform 13"/>
            <p:cNvSpPr/>
            <p:nvPr/>
          </p:nvSpPr>
          <p:spPr>
            <a:xfrm>
              <a:off x="0" y="0"/>
              <a:ext cx="812800" cy="1569172"/>
            </a:xfrm>
            <a:custGeom>
              <a:avLst/>
              <a:gdLst/>
              <a:ahLst/>
              <a:cxnLst/>
              <a:rect l="l" t="t" r="r" b="b"/>
              <a:pathLst>
                <a:path w="812800" h="1569172">
                  <a:moveTo>
                    <a:pt x="406400" y="1569172"/>
                  </a:moveTo>
                  <a:lnTo>
                    <a:pt x="0" y="1162772"/>
                  </a:lnTo>
                  <a:lnTo>
                    <a:pt x="203200" y="1162772"/>
                  </a:lnTo>
                  <a:lnTo>
                    <a:pt x="203200" y="0"/>
                  </a:lnTo>
                  <a:lnTo>
                    <a:pt x="609600" y="0"/>
                  </a:lnTo>
                  <a:lnTo>
                    <a:pt x="609600" y="1162772"/>
                  </a:lnTo>
                  <a:lnTo>
                    <a:pt x="812800" y="1162772"/>
                  </a:lnTo>
                  <a:lnTo>
                    <a:pt x="406400" y="1569172"/>
                  </a:lnTo>
                  <a:close/>
                </a:path>
              </a:pathLst>
            </a:custGeom>
            <a:solidFill>
              <a:srgbClr val="05908C"/>
            </a:solidFill>
          </p:spPr>
        </p:sp>
        <p:sp>
          <p:nvSpPr>
            <p:cNvPr id="14" name="TextBox 14"/>
            <p:cNvSpPr txBox="1"/>
            <p:nvPr/>
          </p:nvSpPr>
          <p:spPr>
            <a:xfrm>
              <a:off x="203200" y="-38100"/>
              <a:ext cx="406400" cy="1505672"/>
            </a:xfrm>
            <a:prstGeom prst="rect">
              <a:avLst/>
            </a:prstGeom>
          </p:spPr>
          <p:txBody>
            <a:bodyPr lIns="50800" tIns="50800" rIns="50800" bIns="50800" rtlCol="0" anchor="ctr"/>
            <a:lstStyle/>
            <a:p>
              <a:pPr algn="ctr">
                <a:lnSpc>
                  <a:spcPts val="3079"/>
                </a:lnSpc>
              </a:pPr>
              <a:endParaRPr/>
            </a:p>
          </p:txBody>
        </p:sp>
      </p:grpSp>
      <p:grpSp>
        <p:nvGrpSpPr>
          <p:cNvPr id="15" name="Group 15"/>
          <p:cNvGrpSpPr/>
          <p:nvPr/>
        </p:nvGrpSpPr>
        <p:grpSpPr>
          <a:xfrm>
            <a:off x="13258425" y="4295379"/>
            <a:ext cx="486375" cy="1918105"/>
            <a:chOff x="0" y="0"/>
            <a:chExt cx="812800" cy="3205416"/>
          </a:xfrm>
        </p:grpSpPr>
        <p:sp>
          <p:nvSpPr>
            <p:cNvPr id="16" name="Freeform 16"/>
            <p:cNvSpPr/>
            <p:nvPr/>
          </p:nvSpPr>
          <p:spPr>
            <a:xfrm>
              <a:off x="0" y="0"/>
              <a:ext cx="812800" cy="3205416"/>
            </a:xfrm>
            <a:custGeom>
              <a:avLst/>
              <a:gdLst/>
              <a:ahLst/>
              <a:cxnLst/>
              <a:rect l="l" t="t" r="r" b="b"/>
              <a:pathLst>
                <a:path w="812800" h="3205416">
                  <a:moveTo>
                    <a:pt x="406400" y="3205416"/>
                  </a:moveTo>
                  <a:lnTo>
                    <a:pt x="0" y="2799016"/>
                  </a:lnTo>
                  <a:lnTo>
                    <a:pt x="203200" y="2799016"/>
                  </a:lnTo>
                  <a:lnTo>
                    <a:pt x="203200" y="0"/>
                  </a:lnTo>
                  <a:lnTo>
                    <a:pt x="609600" y="0"/>
                  </a:lnTo>
                  <a:lnTo>
                    <a:pt x="609600" y="2799016"/>
                  </a:lnTo>
                  <a:lnTo>
                    <a:pt x="812800" y="2799016"/>
                  </a:lnTo>
                  <a:lnTo>
                    <a:pt x="406400" y="3205416"/>
                  </a:lnTo>
                  <a:close/>
                </a:path>
              </a:pathLst>
            </a:custGeom>
            <a:solidFill>
              <a:srgbClr val="05908C"/>
            </a:solidFill>
          </p:spPr>
        </p:sp>
        <p:sp>
          <p:nvSpPr>
            <p:cNvPr id="17" name="TextBox 17"/>
            <p:cNvSpPr txBox="1"/>
            <p:nvPr/>
          </p:nvSpPr>
          <p:spPr>
            <a:xfrm>
              <a:off x="203200" y="-38100"/>
              <a:ext cx="406400" cy="3141916"/>
            </a:xfrm>
            <a:prstGeom prst="rect">
              <a:avLst/>
            </a:prstGeom>
          </p:spPr>
          <p:txBody>
            <a:bodyPr lIns="50800" tIns="50800" rIns="50800" bIns="50800" rtlCol="0" anchor="ctr"/>
            <a:lstStyle/>
            <a:p>
              <a:pPr algn="ctr">
                <a:lnSpc>
                  <a:spcPts val="3079"/>
                </a:lnSpc>
              </a:pPr>
              <a:endParaRPr/>
            </a:p>
          </p:txBody>
        </p:sp>
      </p:grpSp>
      <p:sp>
        <p:nvSpPr>
          <p:cNvPr id="18" name="TextBox 18"/>
          <p:cNvSpPr txBox="1"/>
          <p:nvPr/>
        </p:nvSpPr>
        <p:spPr>
          <a:xfrm>
            <a:off x="5913899" y="2574118"/>
            <a:ext cx="4693412" cy="495301"/>
          </a:xfrm>
          <a:prstGeom prst="rect">
            <a:avLst/>
          </a:prstGeom>
        </p:spPr>
        <p:txBody>
          <a:bodyPr lIns="0" tIns="0" rIns="0" bIns="0" rtlCol="0" anchor="t">
            <a:spAutoFit/>
          </a:bodyPr>
          <a:lstStyle/>
          <a:p>
            <a:pPr marL="0" lvl="1" indent="0" algn="ctr">
              <a:lnSpc>
                <a:spcPts val="4199"/>
              </a:lnSpc>
              <a:spcBef>
                <a:spcPct val="0"/>
              </a:spcBef>
            </a:pPr>
            <a:r>
              <a:rPr lang="en-US" sz="2999" b="1">
                <a:solidFill>
                  <a:srgbClr val="0D0D0D"/>
                </a:solidFill>
                <a:latin typeface="Montserrat Bold"/>
                <a:ea typeface="Montserrat Bold"/>
                <a:cs typeface="Montserrat Bold"/>
                <a:sym typeface="Montserrat Bold"/>
              </a:rPr>
              <a:t>Mid Cohort: 2004–2013</a:t>
            </a:r>
          </a:p>
        </p:txBody>
      </p:sp>
      <p:sp>
        <p:nvSpPr>
          <p:cNvPr id="19" name="TextBox 19"/>
          <p:cNvSpPr txBox="1"/>
          <p:nvPr/>
        </p:nvSpPr>
        <p:spPr>
          <a:xfrm>
            <a:off x="5258922" y="2997007"/>
            <a:ext cx="6489740" cy="2229585"/>
          </a:xfrm>
          <a:prstGeom prst="rect">
            <a:avLst/>
          </a:prstGeom>
        </p:spPr>
        <p:txBody>
          <a:bodyPr lIns="0" tIns="0" rIns="0" bIns="0" rtlCol="0" anchor="t">
            <a:spAutoFit/>
          </a:bodyPr>
          <a:lstStyle/>
          <a:p>
            <a:pPr marL="342900" marR="0" lvl="0" indent="-342900">
              <a:lnSpc>
                <a:spcPct val="115000"/>
              </a:lnSpc>
              <a:spcAft>
                <a:spcPts val="800"/>
              </a:spcAft>
              <a:buSzPts val="1000"/>
              <a:buFont typeface="Symbol" panose="05050102010706020507" pitchFamily="18" charset="2"/>
              <a:buChar char=""/>
              <a:tabLst>
                <a:tab pos="457200" algn="l"/>
              </a:tabLst>
            </a:pPr>
            <a:r>
              <a:rPr lang="en-US" sz="3200" kern="100" dirty="0">
                <a:latin typeface="Canva Sans" panose="020B0604020202020204" charset="0"/>
                <a:ea typeface="Calibri" panose="020F0502020204030204" pitchFamily="34" charset="0"/>
                <a:cs typeface="Times New Roman" panose="02020603050405020304" pitchFamily="18" charset="0"/>
              </a:rPr>
              <a:t>Relied on informal connections — now offers potential to formalize UIAA’s networking systems.</a:t>
            </a:r>
          </a:p>
        </p:txBody>
      </p:sp>
      <p:sp>
        <p:nvSpPr>
          <p:cNvPr id="20" name="TextBox 20"/>
          <p:cNvSpPr txBox="1"/>
          <p:nvPr/>
        </p:nvSpPr>
        <p:spPr>
          <a:xfrm>
            <a:off x="1831011" y="6908164"/>
            <a:ext cx="4752779" cy="495301"/>
          </a:xfrm>
          <a:prstGeom prst="rect">
            <a:avLst/>
          </a:prstGeom>
        </p:spPr>
        <p:txBody>
          <a:bodyPr lIns="0" tIns="0" rIns="0" bIns="0" rtlCol="0" anchor="t">
            <a:spAutoFit/>
          </a:bodyPr>
          <a:lstStyle/>
          <a:p>
            <a:pPr marL="0" lvl="1" indent="0" algn="ctr">
              <a:lnSpc>
                <a:spcPts val="4199"/>
              </a:lnSpc>
              <a:spcBef>
                <a:spcPct val="0"/>
              </a:spcBef>
            </a:pPr>
            <a:r>
              <a:rPr lang="en-US" sz="2999" b="1">
                <a:solidFill>
                  <a:srgbClr val="0D0D0D"/>
                </a:solidFill>
                <a:latin typeface="Montserrat Bold"/>
                <a:ea typeface="Montserrat Bold"/>
                <a:cs typeface="Montserrat Bold"/>
                <a:sym typeface="Montserrat Bold"/>
              </a:rPr>
              <a:t>Early Cohort: 1994–2003</a:t>
            </a:r>
          </a:p>
        </p:txBody>
      </p:sp>
      <p:sp>
        <p:nvSpPr>
          <p:cNvPr id="21" name="TextBox 21"/>
          <p:cNvSpPr txBox="1"/>
          <p:nvPr/>
        </p:nvSpPr>
        <p:spPr>
          <a:xfrm>
            <a:off x="755749" y="7513637"/>
            <a:ext cx="6903303" cy="1647827"/>
          </a:xfrm>
          <a:prstGeom prst="rect">
            <a:avLst/>
          </a:prstGeom>
        </p:spPr>
        <p:txBody>
          <a:bodyPr lIns="0" tIns="0" rIns="0" bIns="0" rtlCol="0" anchor="t">
            <a:spAutoFit/>
          </a:bodyPr>
          <a:lstStyle/>
          <a:p>
            <a:pPr marL="0" lvl="0" indent="0" algn="ctr">
              <a:lnSpc>
                <a:spcPts val="4499"/>
              </a:lnSpc>
              <a:spcBef>
                <a:spcPct val="0"/>
              </a:spcBef>
            </a:pPr>
            <a:r>
              <a:rPr lang="en-US" sz="2999" dirty="0">
                <a:solidFill>
                  <a:srgbClr val="3B3B3B"/>
                </a:solidFill>
                <a:latin typeface="Canva Sans"/>
                <a:ea typeface="Canva Sans"/>
                <a:cs typeface="Canva Sans"/>
                <a:sym typeface="Canva Sans"/>
              </a:rPr>
              <a:t>L</a:t>
            </a:r>
            <a:r>
              <a:rPr lang="en-US" sz="2999" u="none" strike="noStrike" dirty="0">
                <a:solidFill>
                  <a:srgbClr val="3B3B3B"/>
                </a:solidFill>
                <a:latin typeface="Canva Sans"/>
                <a:ea typeface="Canva Sans"/>
                <a:cs typeface="Canva Sans"/>
                <a:sym typeface="Canva Sans"/>
              </a:rPr>
              <a:t>acked post-scholarship support — but senior fellows could play a vital role in mentorship.</a:t>
            </a:r>
          </a:p>
        </p:txBody>
      </p:sp>
      <p:sp>
        <p:nvSpPr>
          <p:cNvPr id="22" name="TextBox 22"/>
          <p:cNvSpPr txBox="1"/>
          <p:nvPr/>
        </p:nvSpPr>
        <p:spPr>
          <a:xfrm>
            <a:off x="10893628" y="6326266"/>
            <a:ext cx="5215969" cy="514350"/>
          </a:xfrm>
          <a:prstGeom prst="rect">
            <a:avLst/>
          </a:prstGeom>
        </p:spPr>
        <p:txBody>
          <a:bodyPr lIns="0" tIns="0" rIns="0" bIns="0" rtlCol="0" anchor="t">
            <a:spAutoFit/>
          </a:bodyPr>
          <a:lstStyle/>
          <a:p>
            <a:pPr marL="0" lvl="1" indent="0" algn="l">
              <a:lnSpc>
                <a:spcPts val="4200"/>
              </a:lnSpc>
              <a:spcBef>
                <a:spcPct val="0"/>
              </a:spcBef>
            </a:pPr>
            <a:r>
              <a:rPr lang="en-US" sz="3000" b="1">
                <a:solidFill>
                  <a:srgbClr val="0D0D0D"/>
                </a:solidFill>
                <a:latin typeface="Montserrat Bold"/>
                <a:ea typeface="Montserrat Bold"/>
                <a:cs typeface="Montserrat Bold"/>
                <a:sym typeface="Montserrat Bold"/>
              </a:rPr>
              <a:t>Recent Cohort 2014–2024</a:t>
            </a:r>
          </a:p>
        </p:txBody>
      </p:sp>
      <p:sp>
        <p:nvSpPr>
          <p:cNvPr id="23" name="TextBox 23"/>
          <p:cNvSpPr txBox="1"/>
          <p:nvPr/>
        </p:nvSpPr>
        <p:spPr>
          <a:xfrm>
            <a:off x="9614600" y="6870064"/>
            <a:ext cx="7774025" cy="1694823"/>
          </a:xfrm>
          <a:prstGeom prst="rect">
            <a:avLst/>
          </a:prstGeom>
        </p:spPr>
        <p:txBody>
          <a:bodyPr lIns="0" tIns="0" rIns="0" bIns="0" rtlCol="0" anchor="t">
            <a:spAutoFit/>
          </a:bodyPr>
          <a:lstStyle/>
          <a:p>
            <a:pPr lvl="0" algn="ctr">
              <a:lnSpc>
                <a:spcPts val="4500"/>
              </a:lnSpc>
              <a:spcBef>
                <a:spcPct val="0"/>
              </a:spcBef>
            </a:pPr>
            <a:r>
              <a:rPr lang="en-US" sz="3200" kern="100" dirty="0">
                <a:latin typeface="Canva Sans" panose="020B0604020202020204" charset="0"/>
                <a:ea typeface="Calibri" panose="020F0502020204030204" pitchFamily="34" charset="0"/>
                <a:cs typeface="Times New Roman" panose="02020603050405020304" pitchFamily="18" charset="0"/>
              </a:rPr>
              <a:t>Faced employment and mental health transitions — calls for structured career and wellbeing support.</a:t>
            </a:r>
            <a:endParaRPr lang="en-US" sz="3000" u="none" strike="noStrike" dirty="0">
              <a:solidFill>
                <a:srgbClr val="3B3B3B"/>
              </a:solidFill>
              <a:latin typeface="Canva Sans" panose="020B0604020202020204" charset="0"/>
              <a:ea typeface="Canva Sans"/>
              <a:cs typeface="Canva Sans"/>
              <a:sym typeface="Canva Sans"/>
            </a:endParaRPr>
          </a:p>
        </p:txBody>
      </p:sp>
      <p:grpSp>
        <p:nvGrpSpPr>
          <p:cNvPr id="24" name="Group 14">
            <a:extLst>
              <a:ext uri="{FF2B5EF4-FFF2-40B4-BE49-F238E27FC236}">
                <a16:creationId xmlns:a16="http://schemas.microsoft.com/office/drawing/2014/main" id="{50163CCD-68DB-8CBD-7136-11CBD022878E}"/>
              </a:ext>
            </a:extLst>
          </p:cNvPr>
          <p:cNvGrpSpPr/>
          <p:nvPr/>
        </p:nvGrpSpPr>
        <p:grpSpPr>
          <a:xfrm>
            <a:off x="265562" y="351541"/>
            <a:ext cx="980373" cy="2107218"/>
            <a:chOff x="0" y="0"/>
            <a:chExt cx="1307163" cy="2809625"/>
          </a:xfrm>
        </p:grpSpPr>
        <p:sp>
          <p:nvSpPr>
            <p:cNvPr id="25" name="Freeform 15">
              <a:extLst>
                <a:ext uri="{FF2B5EF4-FFF2-40B4-BE49-F238E27FC236}">
                  <a16:creationId xmlns:a16="http://schemas.microsoft.com/office/drawing/2014/main" id="{7D5404AF-0EBC-A676-AB84-8C1184F12553}"/>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7"/>
              <a:stretch>
                <a:fillRect/>
              </a:stretch>
            </a:blipFill>
          </p:spPr>
        </p:sp>
        <p:sp>
          <p:nvSpPr>
            <p:cNvPr id="26" name="Freeform 16">
              <a:extLst>
                <a:ext uri="{FF2B5EF4-FFF2-40B4-BE49-F238E27FC236}">
                  <a16:creationId xmlns:a16="http://schemas.microsoft.com/office/drawing/2014/main" id="{9A800775-6427-EF6B-6FFF-AFA214657F80}"/>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8"/>
              <a:stretch>
                <a:fillRect/>
              </a:stretch>
            </a:blipFill>
          </p:spPr>
        </p:sp>
      </p:grpSp>
    </p:spTree>
    <p:extLst>
      <p:ext uri="{BB962C8B-B14F-4D97-AF65-F5344CB8AC3E}">
        <p14:creationId xmlns:p14="http://schemas.microsoft.com/office/powerpoint/2010/main" val="1339834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4550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783613" y="5925312"/>
            <a:ext cx="1320566" cy="2838431"/>
            <a:chOff x="0" y="0"/>
            <a:chExt cx="1760754" cy="3784575"/>
          </a:xfrm>
        </p:grpSpPr>
        <p:sp>
          <p:nvSpPr>
            <p:cNvPr id="10" name="Freeform 10"/>
            <p:cNvSpPr/>
            <p:nvPr/>
          </p:nvSpPr>
          <p:spPr>
            <a:xfrm>
              <a:off x="35456" y="0"/>
              <a:ext cx="1725298" cy="1816637"/>
            </a:xfrm>
            <a:custGeom>
              <a:avLst/>
              <a:gdLst/>
              <a:ahLst/>
              <a:cxnLst/>
              <a:rect l="l" t="t" r="r" b="b"/>
              <a:pathLst>
                <a:path w="1725298" h="1816637">
                  <a:moveTo>
                    <a:pt x="0" y="0"/>
                  </a:moveTo>
                  <a:lnTo>
                    <a:pt x="1725298" y="0"/>
                  </a:lnTo>
                  <a:lnTo>
                    <a:pt x="1725298" y="1816637"/>
                  </a:lnTo>
                  <a:lnTo>
                    <a:pt x="0" y="1816637"/>
                  </a:lnTo>
                  <a:lnTo>
                    <a:pt x="0" y="0"/>
                  </a:lnTo>
                  <a:close/>
                </a:path>
              </a:pathLst>
            </a:custGeom>
            <a:blipFill>
              <a:blip r:embed="rId5"/>
              <a:stretch>
                <a:fillRect/>
              </a:stretch>
            </a:blipFill>
          </p:spPr>
        </p:sp>
        <p:sp>
          <p:nvSpPr>
            <p:cNvPr id="11" name="Freeform 11"/>
            <p:cNvSpPr/>
            <p:nvPr/>
          </p:nvSpPr>
          <p:spPr>
            <a:xfrm>
              <a:off x="0" y="1974828"/>
              <a:ext cx="1713370" cy="1809747"/>
            </a:xfrm>
            <a:custGeom>
              <a:avLst/>
              <a:gdLst/>
              <a:ahLst/>
              <a:cxnLst/>
              <a:rect l="l" t="t" r="r" b="b"/>
              <a:pathLst>
                <a:path w="1713370" h="1809747">
                  <a:moveTo>
                    <a:pt x="0" y="0"/>
                  </a:moveTo>
                  <a:lnTo>
                    <a:pt x="1713370" y="0"/>
                  </a:lnTo>
                  <a:lnTo>
                    <a:pt x="1713370" y="1809747"/>
                  </a:lnTo>
                  <a:lnTo>
                    <a:pt x="0" y="1809747"/>
                  </a:lnTo>
                  <a:lnTo>
                    <a:pt x="0" y="0"/>
                  </a:lnTo>
                  <a:close/>
                </a:path>
              </a:pathLst>
            </a:custGeom>
            <a:blipFill>
              <a:blip r:embed="rId6"/>
              <a:stretch>
                <a:fillRect/>
              </a:stretch>
            </a:blipFill>
          </p:spPr>
        </p:sp>
      </p:grpSp>
      <p:sp>
        <p:nvSpPr>
          <p:cNvPr id="12" name="Freeform 12"/>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3" name="Freeform 13"/>
          <p:cNvSpPr/>
          <p:nvPr/>
        </p:nvSpPr>
        <p:spPr>
          <a:xfrm rot="2700000" flipH="1">
            <a:off x="9768351" y="2124632"/>
            <a:ext cx="6037737" cy="6037737"/>
          </a:xfrm>
          <a:custGeom>
            <a:avLst/>
            <a:gdLst/>
            <a:ahLst/>
            <a:cxnLst/>
            <a:rect l="l" t="t" r="r" b="b"/>
            <a:pathLst>
              <a:path w="6037737" h="6037737">
                <a:moveTo>
                  <a:pt x="6037737" y="0"/>
                </a:moveTo>
                <a:lnTo>
                  <a:pt x="0" y="0"/>
                </a:lnTo>
                <a:lnTo>
                  <a:pt x="0" y="6037736"/>
                </a:lnTo>
                <a:lnTo>
                  <a:pt x="6037737" y="6037736"/>
                </a:lnTo>
                <a:lnTo>
                  <a:pt x="6037737"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14" name="Group 14"/>
          <p:cNvGrpSpPr/>
          <p:nvPr/>
        </p:nvGrpSpPr>
        <p:grpSpPr>
          <a:xfrm>
            <a:off x="-134711" y="0"/>
            <a:ext cx="7392761" cy="10495189"/>
            <a:chOff x="0" y="0"/>
            <a:chExt cx="1947065" cy="2764165"/>
          </a:xfrm>
        </p:grpSpPr>
        <p:sp>
          <p:nvSpPr>
            <p:cNvPr id="15" name="Freeform 15"/>
            <p:cNvSpPr/>
            <p:nvPr/>
          </p:nvSpPr>
          <p:spPr>
            <a:xfrm>
              <a:off x="0" y="0"/>
              <a:ext cx="1947064" cy="2764165"/>
            </a:xfrm>
            <a:custGeom>
              <a:avLst/>
              <a:gdLst/>
              <a:ahLst/>
              <a:cxnLst/>
              <a:rect l="l" t="t" r="r" b="b"/>
              <a:pathLst>
                <a:path w="1947064" h="2764165">
                  <a:moveTo>
                    <a:pt x="0" y="0"/>
                  </a:moveTo>
                  <a:lnTo>
                    <a:pt x="1947064" y="0"/>
                  </a:lnTo>
                  <a:lnTo>
                    <a:pt x="1947064" y="2764165"/>
                  </a:lnTo>
                  <a:lnTo>
                    <a:pt x="0" y="2764165"/>
                  </a:lnTo>
                  <a:close/>
                </a:path>
              </a:pathLst>
            </a:custGeom>
            <a:solidFill>
              <a:srgbClr val="05908C"/>
            </a:solidFill>
          </p:spPr>
        </p:sp>
        <p:sp>
          <p:nvSpPr>
            <p:cNvPr id="16" name="TextBox 16"/>
            <p:cNvSpPr txBox="1"/>
            <p:nvPr/>
          </p:nvSpPr>
          <p:spPr>
            <a:xfrm>
              <a:off x="0" y="-38100"/>
              <a:ext cx="1947065" cy="2802265"/>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a:off x="12076346" y="4489496"/>
            <a:ext cx="1421748" cy="1308008"/>
          </a:xfrm>
          <a:custGeom>
            <a:avLst/>
            <a:gdLst/>
            <a:ahLst/>
            <a:cxnLst/>
            <a:rect l="l" t="t" r="r" b="b"/>
            <a:pathLst>
              <a:path w="1421748" h="1308008">
                <a:moveTo>
                  <a:pt x="0" y="0"/>
                </a:moveTo>
                <a:lnTo>
                  <a:pt x="1421748" y="0"/>
                </a:lnTo>
                <a:lnTo>
                  <a:pt x="1421748" y="1308008"/>
                </a:lnTo>
                <a:lnTo>
                  <a:pt x="0" y="130800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8" name="TextBox 18"/>
          <p:cNvSpPr txBox="1"/>
          <p:nvPr/>
        </p:nvSpPr>
        <p:spPr>
          <a:xfrm>
            <a:off x="1055758" y="2969103"/>
            <a:ext cx="6056656" cy="3305175"/>
          </a:xfrm>
          <a:prstGeom prst="rect">
            <a:avLst/>
          </a:prstGeom>
        </p:spPr>
        <p:txBody>
          <a:bodyPr lIns="0" tIns="0" rIns="0" bIns="0" rtlCol="0" anchor="t">
            <a:spAutoFit/>
          </a:bodyPr>
          <a:lstStyle/>
          <a:p>
            <a:pPr algn="l">
              <a:lnSpc>
                <a:spcPts val="6000"/>
              </a:lnSpc>
            </a:pPr>
            <a:r>
              <a:rPr lang="en-US" sz="6000" b="1" spc="120">
                <a:solidFill>
                  <a:srgbClr val="FFFFFF"/>
                </a:solidFill>
                <a:latin typeface="Mont Bold"/>
                <a:ea typeface="Mont Bold"/>
                <a:cs typeface="Mont Bold"/>
                <a:sym typeface="Mont Bold"/>
              </a:rPr>
              <a:t>Building a Stronger UIAA Alumni Ecosystem</a:t>
            </a:r>
          </a:p>
        </p:txBody>
      </p:sp>
      <p:sp>
        <p:nvSpPr>
          <p:cNvPr id="19" name="TextBox 19"/>
          <p:cNvSpPr txBox="1"/>
          <p:nvPr/>
        </p:nvSpPr>
        <p:spPr>
          <a:xfrm>
            <a:off x="1055758" y="6342535"/>
            <a:ext cx="5138173" cy="870587"/>
          </a:xfrm>
          <a:prstGeom prst="rect">
            <a:avLst/>
          </a:prstGeom>
        </p:spPr>
        <p:txBody>
          <a:bodyPr lIns="0" tIns="0" rIns="0" bIns="0" rtlCol="0" anchor="t">
            <a:spAutoFit/>
          </a:bodyPr>
          <a:lstStyle/>
          <a:p>
            <a:pPr algn="l">
              <a:lnSpc>
                <a:spcPts val="7139"/>
              </a:lnSpc>
            </a:pPr>
            <a:r>
              <a:rPr lang="en-US" sz="5099">
                <a:solidFill>
                  <a:srgbClr val="FFFF00"/>
                </a:solidFill>
                <a:latin typeface="Open Sauce"/>
                <a:ea typeface="Open Sauce"/>
                <a:cs typeface="Open Sauce"/>
                <a:sym typeface="Open Sauce"/>
              </a:rPr>
              <a:t>Four Key Pillars</a:t>
            </a:r>
          </a:p>
        </p:txBody>
      </p:sp>
      <p:sp>
        <p:nvSpPr>
          <p:cNvPr id="20" name="TextBox 20"/>
          <p:cNvSpPr txBox="1"/>
          <p:nvPr/>
        </p:nvSpPr>
        <p:spPr>
          <a:xfrm>
            <a:off x="13940279" y="3535706"/>
            <a:ext cx="1195150" cy="744053"/>
          </a:xfrm>
          <a:prstGeom prst="rect">
            <a:avLst/>
          </a:prstGeom>
        </p:spPr>
        <p:txBody>
          <a:bodyPr lIns="0" tIns="0" rIns="0" bIns="0" rtlCol="0" anchor="t">
            <a:spAutoFit/>
          </a:bodyPr>
          <a:lstStyle/>
          <a:p>
            <a:pPr algn="ctr">
              <a:lnSpc>
                <a:spcPts val="4419"/>
              </a:lnSpc>
            </a:pPr>
            <a:r>
              <a:rPr lang="en-US" sz="4419" b="1">
                <a:solidFill>
                  <a:srgbClr val="FFFFFF"/>
                </a:solidFill>
                <a:latin typeface="Mont Bold"/>
                <a:ea typeface="Mont Bold"/>
                <a:cs typeface="Mont Bold"/>
                <a:sym typeface="Mont Bold"/>
              </a:rPr>
              <a:t>01</a:t>
            </a:r>
          </a:p>
        </p:txBody>
      </p:sp>
      <p:sp>
        <p:nvSpPr>
          <p:cNvPr id="21" name="TextBox 21"/>
          <p:cNvSpPr txBox="1"/>
          <p:nvPr/>
        </p:nvSpPr>
        <p:spPr>
          <a:xfrm>
            <a:off x="13378657" y="6621620"/>
            <a:ext cx="1195150" cy="744053"/>
          </a:xfrm>
          <a:prstGeom prst="rect">
            <a:avLst/>
          </a:prstGeom>
        </p:spPr>
        <p:txBody>
          <a:bodyPr lIns="0" tIns="0" rIns="0" bIns="0" rtlCol="0" anchor="t">
            <a:spAutoFit/>
          </a:bodyPr>
          <a:lstStyle/>
          <a:p>
            <a:pPr algn="ctr">
              <a:lnSpc>
                <a:spcPts val="4419"/>
              </a:lnSpc>
            </a:pPr>
            <a:r>
              <a:rPr lang="en-US" sz="4419" b="1">
                <a:solidFill>
                  <a:srgbClr val="FFFFFF"/>
                </a:solidFill>
                <a:latin typeface="Mont Bold"/>
                <a:ea typeface="Mont Bold"/>
                <a:cs typeface="Mont Bold"/>
                <a:sym typeface="Mont Bold"/>
              </a:rPr>
              <a:t>02</a:t>
            </a:r>
          </a:p>
        </p:txBody>
      </p:sp>
      <p:sp>
        <p:nvSpPr>
          <p:cNvPr id="22" name="TextBox 22"/>
          <p:cNvSpPr txBox="1"/>
          <p:nvPr/>
        </p:nvSpPr>
        <p:spPr>
          <a:xfrm>
            <a:off x="10363697" y="5930877"/>
            <a:ext cx="1195150" cy="744053"/>
          </a:xfrm>
          <a:prstGeom prst="rect">
            <a:avLst/>
          </a:prstGeom>
        </p:spPr>
        <p:txBody>
          <a:bodyPr lIns="0" tIns="0" rIns="0" bIns="0" rtlCol="0" anchor="t">
            <a:spAutoFit/>
          </a:bodyPr>
          <a:lstStyle/>
          <a:p>
            <a:pPr algn="ctr">
              <a:lnSpc>
                <a:spcPts val="4419"/>
              </a:lnSpc>
            </a:pPr>
            <a:r>
              <a:rPr lang="en-US" sz="4419" b="1">
                <a:solidFill>
                  <a:srgbClr val="FFFFFF"/>
                </a:solidFill>
                <a:latin typeface="Mont Bold"/>
                <a:ea typeface="Mont Bold"/>
                <a:cs typeface="Mont Bold"/>
                <a:sym typeface="Mont Bold"/>
              </a:rPr>
              <a:t>03</a:t>
            </a:r>
          </a:p>
        </p:txBody>
      </p:sp>
      <p:sp>
        <p:nvSpPr>
          <p:cNvPr id="23" name="TextBox 23"/>
          <p:cNvSpPr txBox="1"/>
          <p:nvPr/>
        </p:nvSpPr>
        <p:spPr>
          <a:xfrm>
            <a:off x="10961272" y="2867853"/>
            <a:ext cx="1195150" cy="744053"/>
          </a:xfrm>
          <a:prstGeom prst="rect">
            <a:avLst/>
          </a:prstGeom>
        </p:spPr>
        <p:txBody>
          <a:bodyPr lIns="0" tIns="0" rIns="0" bIns="0" rtlCol="0" anchor="t">
            <a:spAutoFit/>
          </a:bodyPr>
          <a:lstStyle/>
          <a:p>
            <a:pPr algn="ctr">
              <a:lnSpc>
                <a:spcPts val="4419"/>
              </a:lnSpc>
            </a:pPr>
            <a:r>
              <a:rPr lang="en-US" sz="4419" b="1">
                <a:solidFill>
                  <a:srgbClr val="FFFFFF"/>
                </a:solidFill>
                <a:latin typeface="Mont Bold"/>
                <a:ea typeface="Mont Bold"/>
                <a:cs typeface="Mont Bold"/>
                <a:sym typeface="Mont Bold"/>
              </a:rPr>
              <a:t>04</a:t>
            </a:r>
          </a:p>
        </p:txBody>
      </p:sp>
      <p:sp>
        <p:nvSpPr>
          <p:cNvPr id="24" name="TextBox 24"/>
          <p:cNvSpPr txBox="1"/>
          <p:nvPr/>
        </p:nvSpPr>
        <p:spPr>
          <a:xfrm>
            <a:off x="14405809" y="1460845"/>
            <a:ext cx="3167798" cy="1958975"/>
          </a:xfrm>
          <a:prstGeom prst="rect">
            <a:avLst/>
          </a:prstGeom>
        </p:spPr>
        <p:txBody>
          <a:bodyPr lIns="0" tIns="0" rIns="0" bIns="0" rtlCol="0" anchor="t">
            <a:spAutoFit/>
          </a:bodyPr>
          <a:lstStyle/>
          <a:p>
            <a:pPr algn="ctr">
              <a:lnSpc>
                <a:spcPts val="4900"/>
              </a:lnSpc>
            </a:pPr>
            <a:r>
              <a:rPr lang="en-US" sz="3500">
                <a:solidFill>
                  <a:srgbClr val="545454"/>
                </a:solidFill>
                <a:latin typeface="Mont"/>
                <a:ea typeface="Mont"/>
                <a:cs typeface="Mont"/>
                <a:sym typeface="Mont"/>
              </a:rPr>
              <a:t>Cohort Integration &amp; Mentorship</a:t>
            </a:r>
          </a:p>
        </p:txBody>
      </p:sp>
      <p:sp>
        <p:nvSpPr>
          <p:cNvPr id="25" name="TextBox 25"/>
          <p:cNvSpPr txBox="1"/>
          <p:nvPr/>
        </p:nvSpPr>
        <p:spPr>
          <a:xfrm>
            <a:off x="14405809" y="7175173"/>
            <a:ext cx="2494580" cy="1339850"/>
          </a:xfrm>
          <a:prstGeom prst="rect">
            <a:avLst/>
          </a:prstGeom>
        </p:spPr>
        <p:txBody>
          <a:bodyPr lIns="0" tIns="0" rIns="0" bIns="0" rtlCol="0" anchor="t">
            <a:spAutoFit/>
          </a:bodyPr>
          <a:lstStyle/>
          <a:p>
            <a:pPr algn="ctr">
              <a:lnSpc>
                <a:spcPts val="4900"/>
              </a:lnSpc>
            </a:pPr>
            <a:r>
              <a:rPr lang="en-US" sz="3500">
                <a:solidFill>
                  <a:srgbClr val="545454"/>
                </a:solidFill>
                <a:latin typeface="Mont"/>
                <a:ea typeface="Mont"/>
                <a:cs typeface="Mont"/>
                <a:sym typeface="Mont"/>
              </a:rPr>
              <a:t>Structural Reforms</a:t>
            </a:r>
          </a:p>
        </p:txBody>
      </p:sp>
      <p:sp>
        <p:nvSpPr>
          <p:cNvPr id="26" name="TextBox 26"/>
          <p:cNvSpPr txBox="1"/>
          <p:nvPr/>
        </p:nvSpPr>
        <p:spPr>
          <a:xfrm>
            <a:off x="7811956" y="6841247"/>
            <a:ext cx="2908143" cy="1339850"/>
          </a:xfrm>
          <a:prstGeom prst="rect">
            <a:avLst/>
          </a:prstGeom>
        </p:spPr>
        <p:txBody>
          <a:bodyPr lIns="0" tIns="0" rIns="0" bIns="0" rtlCol="0" anchor="t">
            <a:spAutoFit/>
          </a:bodyPr>
          <a:lstStyle/>
          <a:p>
            <a:pPr algn="ctr">
              <a:lnSpc>
                <a:spcPts val="4900"/>
              </a:lnSpc>
            </a:pPr>
            <a:r>
              <a:rPr lang="en-US" sz="3500">
                <a:solidFill>
                  <a:srgbClr val="545454"/>
                </a:solidFill>
                <a:latin typeface="Mont"/>
                <a:ea typeface="Mont"/>
                <a:cs typeface="Mont"/>
                <a:sym typeface="Mont"/>
              </a:rPr>
              <a:t>Inclusive Engagement </a:t>
            </a:r>
          </a:p>
        </p:txBody>
      </p:sp>
      <p:sp>
        <p:nvSpPr>
          <p:cNvPr id="27" name="TextBox 27"/>
          <p:cNvSpPr txBox="1"/>
          <p:nvPr/>
        </p:nvSpPr>
        <p:spPr>
          <a:xfrm>
            <a:off x="8517895" y="1929661"/>
            <a:ext cx="2190828" cy="1339850"/>
          </a:xfrm>
          <a:prstGeom prst="rect">
            <a:avLst/>
          </a:prstGeom>
        </p:spPr>
        <p:txBody>
          <a:bodyPr lIns="0" tIns="0" rIns="0" bIns="0" rtlCol="0" anchor="t">
            <a:spAutoFit/>
          </a:bodyPr>
          <a:lstStyle/>
          <a:p>
            <a:pPr algn="ctr">
              <a:lnSpc>
                <a:spcPts val="4900"/>
              </a:lnSpc>
            </a:pPr>
            <a:r>
              <a:rPr lang="en-US" sz="3500">
                <a:solidFill>
                  <a:srgbClr val="545454"/>
                </a:solidFill>
                <a:latin typeface="Mont"/>
                <a:ea typeface="Mont"/>
                <a:cs typeface="Mont"/>
                <a:sym typeface="Mont"/>
              </a:rPr>
              <a:t>Digital Platforms</a:t>
            </a:r>
          </a:p>
        </p:txBody>
      </p:sp>
      <p:sp>
        <p:nvSpPr>
          <p:cNvPr id="28" name="Freeform 28"/>
          <p:cNvSpPr/>
          <p:nvPr/>
        </p:nvSpPr>
        <p:spPr>
          <a:xfrm>
            <a:off x="16486928" y="9331862"/>
            <a:ext cx="2665639" cy="1163328"/>
          </a:xfrm>
          <a:custGeom>
            <a:avLst/>
            <a:gdLst/>
            <a:ahLst/>
            <a:cxnLst/>
            <a:rect l="l" t="t" r="r" b="b"/>
            <a:pathLst>
              <a:path w="2665639" h="1163328">
                <a:moveTo>
                  <a:pt x="0" y="0"/>
                </a:moveTo>
                <a:lnTo>
                  <a:pt x="2665639" y="0"/>
                </a:lnTo>
                <a:lnTo>
                  <a:pt x="2665639" y="1163327"/>
                </a:lnTo>
                <a:lnTo>
                  <a:pt x="0" y="116332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29" name="Group 29"/>
          <p:cNvGrpSpPr/>
          <p:nvPr/>
        </p:nvGrpSpPr>
        <p:grpSpPr>
          <a:xfrm rot="-2700000">
            <a:off x="14580301" y="8801463"/>
            <a:ext cx="7415398" cy="3565095"/>
            <a:chOff x="0" y="0"/>
            <a:chExt cx="660400" cy="317500"/>
          </a:xfrm>
        </p:grpSpPr>
        <p:sp>
          <p:nvSpPr>
            <p:cNvPr id="30" name="Freeform 30"/>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sp>
        <p:sp>
          <p:nvSpPr>
            <p:cNvPr id="31" name="TextBox 31"/>
            <p:cNvSpPr txBox="1"/>
            <p:nvPr/>
          </p:nvSpPr>
          <p:spPr>
            <a:xfrm>
              <a:off x="0" y="155575"/>
              <a:ext cx="660400" cy="161925"/>
            </a:xfrm>
            <a:prstGeom prst="rect">
              <a:avLst/>
            </a:prstGeom>
          </p:spPr>
          <p:txBody>
            <a:bodyPr lIns="50800" tIns="50800" rIns="50800" bIns="50800" rtlCol="0" anchor="ctr"/>
            <a:lstStyle/>
            <a:p>
              <a:pPr algn="ctr">
                <a:lnSpc>
                  <a:spcPts val="2553"/>
                </a:lnSpc>
              </a:pPr>
              <a:endParaRPr/>
            </a:p>
          </p:txBody>
        </p:sp>
      </p:grpSp>
      <p:grpSp>
        <p:nvGrpSpPr>
          <p:cNvPr id="32" name="Group 14">
            <a:extLst>
              <a:ext uri="{FF2B5EF4-FFF2-40B4-BE49-F238E27FC236}">
                <a16:creationId xmlns:a16="http://schemas.microsoft.com/office/drawing/2014/main" id="{6CC94EAA-F1F5-C991-0652-252EAE728583}"/>
              </a:ext>
            </a:extLst>
          </p:cNvPr>
          <p:cNvGrpSpPr/>
          <p:nvPr/>
        </p:nvGrpSpPr>
        <p:grpSpPr>
          <a:xfrm>
            <a:off x="251082" y="249089"/>
            <a:ext cx="980373" cy="2107218"/>
            <a:chOff x="0" y="0"/>
            <a:chExt cx="1307163" cy="2809625"/>
          </a:xfrm>
        </p:grpSpPr>
        <p:sp>
          <p:nvSpPr>
            <p:cNvPr id="33" name="Freeform 15">
              <a:extLst>
                <a:ext uri="{FF2B5EF4-FFF2-40B4-BE49-F238E27FC236}">
                  <a16:creationId xmlns:a16="http://schemas.microsoft.com/office/drawing/2014/main" id="{C2C98140-AEA8-0610-BD65-FE60484B5847}"/>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5"/>
              <a:stretch>
                <a:fillRect/>
              </a:stretch>
            </a:blipFill>
          </p:spPr>
        </p:sp>
        <p:sp>
          <p:nvSpPr>
            <p:cNvPr id="34" name="Freeform 16">
              <a:extLst>
                <a:ext uri="{FF2B5EF4-FFF2-40B4-BE49-F238E27FC236}">
                  <a16:creationId xmlns:a16="http://schemas.microsoft.com/office/drawing/2014/main" id="{D89871F3-8AD0-5D21-44E8-67F374D1CA2F}"/>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6"/>
              <a:stretch>
                <a:fillRect/>
              </a:stretch>
            </a:blipFill>
          </p:spPr>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4550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269134" y="196975"/>
            <a:ext cx="1320566" cy="2838431"/>
            <a:chOff x="0" y="0"/>
            <a:chExt cx="1760754" cy="3784575"/>
          </a:xfrm>
        </p:grpSpPr>
        <p:sp>
          <p:nvSpPr>
            <p:cNvPr id="10" name="Freeform 10"/>
            <p:cNvSpPr/>
            <p:nvPr/>
          </p:nvSpPr>
          <p:spPr>
            <a:xfrm>
              <a:off x="35456" y="0"/>
              <a:ext cx="1725298" cy="1816637"/>
            </a:xfrm>
            <a:custGeom>
              <a:avLst/>
              <a:gdLst/>
              <a:ahLst/>
              <a:cxnLst/>
              <a:rect l="l" t="t" r="r" b="b"/>
              <a:pathLst>
                <a:path w="1725298" h="1816637">
                  <a:moveTo>
                    <a:pt x="0" y="0"/>
                  </a:moveTo>
                  <a:lnTo>
                    <a:pt x="1725298" y="0"/>
                  </a:lnTo>
                  <a:lnTo>
                    <a:pt x="1725298" y="1816637"/>
                  </a:lnTo>
                  <a:lnTo>
                    <a:pt x="0" y="1816637"/>
                  </a:lnTo>
                  <a:lnTo>
                    <a:pt x="0" y="0"/>
                  </a:lnTo>
                  <a:close/>
                </a:path>
              </a:pathLst>
            </a:custGeom>
            <a:blipFill>
              <a:blip r:embed="rId5"/>
              <a:stretch>
                <a:fillRect/>
              </a:stretch>
            </a:blipFill>
          </p:spPr>
        </p:sp>
        <p:sp>
          <p:nvSpPr>
            <p:cNvPr id="11" name="Freeform 11"/>
            <p:cNvSpPr/>
            <p:nvPr/>
          </p:nvSpPr>
          <p:spPr>
            <a:xfrm>
              <a:off x="0" y="1974828"/>
              <a:ext cx="1713370" cy="1809747"/>
            </a:xfrm>
            <a:custGeom>
              <a:avLst/>
              <a:gdLst/>
              <a:ahLst/>
              <a:cxnLst/>
              <a:rect l="l" t="t" r="r" b="b"/>
              <a:pathLst>
                <a:path w="1713370" h="1809747">
                  <a:moveTo>
                    <a:pt x="0" y="0"/>
                  </a:moveTo>
                  <a:lnTo>
                    <a:pt x="1713370" y="0"/>
                  </a:lnTo>
                  <a:lnTo>
                    <a:pt x="1713370" y="1809747"/>
                  </a:lnTo>
                  <a:lnTo>
                    <a:pt x="0" y="1809747"/>
                  </a:lnTo>
                  <a:lnTo>
                    <a:pt x="0" y="0"/>
                  </a:lnTo>
                  <a:close/>
                </a:path>
              </a:pathLst>
            </a:custGeom>
            <a:blipFill>
              <a:blip r:embed="rId6"/>
              <a:stretch>
                <a:fillRect/>
              </a:stretch>
            </a:blipFill>
          </p:spPr>
        </p:sp>
      </p:grpSp>
      <p:sp>
        <p:nvSpPr>
          <p:cNvPr id="12" name="Freeform 12"/>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3" name="Freeform 13"/>
          <p:cNvSpPr/>
          <p:nvPr/>
        </p:nvSpPr>
        <p:spPr>
          <a:xfrm flipH="1">
            <a:off x="15383665" y="1028700"/>
            <a:ext cx="1875635" cy="818557"/>
          </a:xfrm>
          <a:custGeom>
            <a:avLst/>
            <a:gdLst/>
            <a:ahLst/>
            <a:cxnLst/>
            <a:rect l="l" t="t" r="r" b="b"/>
            <a:pathLst>
              <a:path w="1875635" h="818557">
                <a:moveTo>
                  <a:pt x="1875635" y="0"/>
                </a:moveTo>
                <a:lnTo>
                  <a:pt x="0" y="0"/>
                </a:lnTo>
                <a:lnTo>
                  <a:pt x="0" y="818557"/>
                </a:lnTo>
                <a:lnTo>
                  <a:pt x="1875635" y="818557"/>
                </a:lnTo>
                <a:lnTo>
                  <a:pt x="1875635"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14" name="Group 14"/>
          <p:cNvGrpSpPr/>
          <p:nvPr/>
        </p:nvGrpSpPr>
        <p:grpSpPr>
          <a:xfrm>
            <a:off x="1648839" y="1804115"/>
            <a:ext cx="7100779" cy="6600458"/>
            <a:chOff x="0" y="0"/>
            <a:chExt cx="9467705" cy="8800610"/>
          </a:xfrm>
        </p:grpSpPr>
        <p:sp>
          <p:nvSpPr>
            <p:cNvPr id="15" name="Freeform 15"/>
            <p:cNvSpPr/>
            <p:nvPr/>
          </p:nvSpPr>
          <p:spPr>
            <a:xfrm>
              <a:off x="0" y="0"/>
              <a:ext cx="9467705" cy="8800610"/>
            </a:xfrm>
            <a:custGeom>
              <a:avLst/>
              <a:gdLst/>
              <a:ahLst/>
              <a:cxnLst/>
              <a:rect l="l" t="t" r="r" b="b"/>
              <a:pathLst>
                <a:path w="9467705" h="8800610">
                  <a:moveTo>
                    <a:pt x="0" y="0"/>
                  </a:moveTo>
                  <a:lnTo>
                    <a:pt x="9467705" y="0"/>
                  </a:lnTo>
                  <a:lnTo>
                    <a:pt x="9467705" y="8800610"/>
                  </a:lnTo>
                  <a:lnTo>
                    <a:pt x="0" y="8800610"/>
                  </a:lnTo>
                  <a:lnTo>
                    <a:pt x="0" y="0"/>
                  </a:lnTo>
                  <a:close/>
                </a:path>
              </a:pathLst>
            </a:custGeom>
            <a:blipFill>
              <a:blip r:embed="rId7"/>
              <a:stretch>
                <a:fillRect t="-91" b="-91"/>
              </a:stretch>
            </a:blipFill>
          </p:spPr>
        </p:sp>
        <p:sp>
          <p:nvSpPr>
            <p:cNvPr id="16" name="TextBox 16"/>
            <p:cNvSpPr txBox="1"/>
            <p:nvPr/>
          </p:nvSpPr>
          <p:spPr>
            <a:xfrm>
              <a:off x="1205289" y="1467065"/>
              <a:ext cx="6281799" cy="5675980"/>
            </a:xfrm>
            <a:prstGeom prst="rect">
              <a:avLst/>
            </a:prstGeom>
          </p:spPr>
          <p:txBody>
            <a:bodyPr lIns="0" tIns="0" rIns="0" bIns="0" rtlCol="0" anchor="t">
              <a:spAutoFit/>
            </a:bodyPr>
            <a:lstStyle/>
            <a:p>
              <a:pPr algn="ctr">
                <a:lnSpc>
                  <a:spcPts val="4763"/>
                </a:lnSpc>
              </a:pPr>
              <a:r>
                <a:rPr lang="en-US" sz="3402">
                  <a:solidFill>
                    <a:srgbClr val="545454"/>
                  </a:solidFill>
                  <a:latin typeface="Mont"/>
                  <a:ea typeface="Mont"/>
                  <a:cs typeface="Mont"/>
                  <a:sym typeface="Mont"/>
                </a:rPr>
                <a:t>We need active professional platforms e.g. LinkedIn, UIAA Portal that go beyond WhatsApp. – </a:t>
              </a:r>
              <a:r>
                <a:rPr lang="en-US" sz="3402" b="1" i="1">
                  <a:solidFill>
                    <a:srgbClr val="545454"/>
                  </a:solidFill>
                  <a:latin typeface="Mont Bold Italics"/>
                  <a:ea typeface="Mont Bold Italics"/>
                  <a:cs typeface="Mont Bold Italics"/>
                  <a:sym typeface="Mont Bold Italics"/>
                </a:rPr>
                <a:t>Female Fellow, 2017</a:t>
              </a:r>
            </a:p>
          </p:txBody>
        </p:sp>
      </p:grpSp>
      <p:grpSp>
        <p:nvGrpSpPr>
          <p:cNvPr id="17" name="Group 17"/>
          <p:cNvGrpSpPr/>
          <p:nvPr/>
        </p:nvGrpSpPr>
        <p:grpSpPr>
          <a:xfrm>
            <a:off x="9937535" y="3277212"/>
            <a:ext cx="5692877" cy="6036067"/>
            <a:chOff x="0" y="0"/>
            <a:chExt cx="7590503" cy="8048089"/>
          </a:xfrm>
        </p:grpSpPr>
        <p:sp>
          <p:nvSpPr>
            <p:cNvPr id="18" name="Freeform 18"/>
            <p:cNvSpPr/>
            <p:nvPr/>
          </p:nvSpPr>
          <p:spPr>
            <a:xfrm>
              <a:off x="0" y="0"/>
              <a:ext cx="7590503" cy="8048089"/>
            </a:xfrm>
            <a:custGeom>
              <a:avLst/>
              <a:gdLst/>
              <a:ahLst/>
              <a:cxnLst/>
              <a:rect l="l" t="t" r="r" b="b"/>
              <a:pathLst>
                <a:path w="7590503" h="8048089">
                  <a:moveTo>
                    <a:pt x="0" y="0"/>
                  </a:moveTo>
                  <a:lnTo>
                    <a:pt x="7590503" y="0"/>
                  </a:lnTo>
                  <a:lnTo>
                    <a:pt x="7590503" y="8048089"/>
                  </a:lnTo>
                  <a:lnTo>
                    <a:pt x="0" y="8048089"/>
                  </a:lnTo>
                  <a:lnTo>
                    <a:pt x="0" y="0"/>
                  </a:lnTo>
                  <a:close/>
                </a:path>
              </a:pathLst>
            </a:custGeom>
            <a:blipFill>
              <a:blip r:embed="rId8">
                <a:extLst>
                  <a:ext uri="{96DAC541-7B7A-43D3-8B79-37D633B846F1}">
                    <asvg:svgBlip xmlns:asvg="http://schemas.microsoft.com/office/drawing/2016/SVG/main" r:embed="rId9"/>
                  </a:ext>
                </a:extLst>
              </a:blip>
              <a:stretch>
                <a:fillRect t="-100" b="-100"/>
              </a:stretch>
            </a:blipFill>
          </p:spPr>
        </p:sp>
        <p:sp>
          <p:nvSpPr>
            <p:cNvPr id="19" name="TextBox 19"/>
            <p:cNvSpPr txBox="1"/>
            <p:nvPr/>
          </p:nvSpPr>
          <p:spPr>
            <a:xfrm>
              <a:off x="654352" y="1481573"/>
              <a:ext cx="6281799" cy="5675980"/>
            </a:xfrm>
            <a:prstGeom prst="rect">
              <a:avLst/>
            </a:prstGeom>
          </p:spPr>
          <p:txBody>
            <a:bodyPr lIns="0" tIns="0" rIns="0" bIns="0" rtlCol="0" anchor="t">
              <a:spAutoFit/>
            </a:bodyPr>
            <a:lstStyle/>
            <a:p>
              <a:pPr algn="ctr">
                <a:lnSpc>
                  <a:spcPts val="4763"/>
                </a:lnSpc>
              </a:pPr>
              <a:r>
                <a:rPr lang="en-US" sz="3402">
                  <a:solidFill>
                    <a:srgbClr val="545454"/>
                  </a:solidFill>
                  <a:latin typeface="Mont"/>
                  <a:ea typeface="Mont"/>
                  <a:cs typeface="Mont"/>
                  <a:sym typeface="Mont"/>
                </a:rPr>
                <a:t>This silo mentality kills the spirit of the association i.e. Strong university ties, weak UIAA unification – </a:t>
              </a:r>
              <a:r>
                <a:rPr lang="en-US" sz="3402" b="1" i="1">
                  <a:solidFill>
                    <a:srgbClr val="545454"/>
                  </a:solidFill>
                  <a:latin typeface="Mont Bold Italics"/>
                  <a:ea typeface="Mont Bold Italics"/>
                  <a:cs typeface="Mont Bold Italics"/>
                  <a:sym typeface="Mont Bold Italics"/>
                </a:rPr>
                <a:t>Male Fellow, 2012</a:t>
              </a:r>
            </a:p>
          </p:txBody>
        </p:sp>
      </p:grpSp>
      <p:sp>
        <p:nvSpPr>
          <p:cNvPr id="20" name="TextBox 20"/>
          <p:cNvSpPr txBox="1"/>
          <p:nvPr/>
        </p:nvSpPr>
        <p:spPr>
          <a:xfrm>
            <a:off x="3520427" y="904282"/>
            <a:ext cx="11247145" cy="1781175"/>
          </a:xfrm>
          <a:prstGeom prst="rect">
            <a:avLst/>
          </a:prstGeom>
        </p:spPr>
        <p:txBody>
          <a:bodyPr lIns="0" tIns="0" rIns="0" bIns="0" rtlCol="0" anchor="t">
            <a:spAutoFit/>
          </a:bodyPr>
          <a:lstStyle/>
          <a:p>
            <a:pPr algn="r">
              <a:lnSpc>
                <a:spcPts val="6000"/>
              </a:lnSpc>
            </a:pPr>
            <a:r>
              <a:rPr lang="en-US" sz="6000" b="1" spc="120">
                <a:solidFill>
                  <a:srgbClr val="545454"/>
                </a:solidFill>
                <a:latin typeface="Mont Bold"/>
                <a:ea typeface="Mont Bold"/>
                <a:cs typeface="Mont Bold"/>
                <a:sym typeface="Mont Bold"/>
              </a:rPr>
              <a:t>Alumni Voices for Engagement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4550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453409" y="6731483"/>
            <a:ext cx="1320566" cy="2838431"/>
            <a:chOff x="0" y="0"/>
            <a:chExt cx="1760754" cy="3784575"/>
          </a:xfrm>
        </p:grpSpPr>
        <p:sp>
          <p:nvSpPr>
            <p:cNvPr id="10" name="Freeform 10"/>
            <p:cNvSpPr/>
            <p:nvPr/>
          </p:nvSpPr>
          <p:spPr>
            <a:xfrm>
              <a:off x="35456" y="0"/>
              <a:ext cx="1725298" cy="1816637"/>
            </a:xfrm>
            <a:custGeom>
              <a:avLst/>
              <a:gdLst/>
              <a:ahLst/>
              <a:cxnLst/>
              <a:rect l="l" t="t" r="r" b="b"/>
              <a:pathLst>
                <a:path w="1725298" h="1816637">
                  <a:moveTo>
                    <a:pt x="0" y="0"/>
                  </a:moveTo>
                  <a:lnTo>
                    <a:pt x="1725298" y="0"/>
                  </a:lnTo>
                  <a:lnTo>
                    <a:pt x="1725298" y="1816637"/>
                  </a:lnTo>
                  <a:lnTo>
                    <a:pt x="0" y="1816637"/>
                  </a:lnTo>
                  <a:lnTo>
                    <a:pt x="0" y="0"/>
                  </a:lnTo>
                  <a:close/>
                </a:path>
              </a:pathLst>
            </a:custGeom>
            <a:blipFill>
              <a:blip r:embed="rId5"/>
              <a:stretch>
                <a:fillRect/>
              </a:stretch>
            </a:blipFill>
          </p:spPr>
        </p:sp>
        <p:sp>
          <p:nvSpPr>
            <p:cNvPr id="11" name="Freeform 11"/>
            <p:cNvSpPr/>
            <p:nvPr/>
          </p:nvSpPr>
          <p:spPr>
            <a:xfrm>
              <a:off x="0" y="1974828"/>
              <a:ext cx="1713370" cy="1809747"/>
            </a:xfrm>
            <a:custGeom>
              <a:avLst/>
              <a:gdLst/>
              <a:ahLst/>
              <a:cxnLst/>
              <a:rect l="l" t="t" r="r" b="b"/>
              <a:pathLst>
                <a:path w="1713370" h="1809747">
                  <a:moveTo>
                    <a:pt x="0" y="0"/>
                  </a:moveTo>
                  <a:lnTo>
                    <a:pt x="1713370" y="0"/>
                  </a:lnTo>
                  <a:lnTo>
                    <a:pt x="1713370" y="1809747"/>
                  </a:lnTo>
                  <a:lnTo>
                    <a:pt x="0" y="1809747"/>
                  </a:lnTo>
                  <a:lnTo>
                    <a:pt x="0" y="0"/>
                  </a:lnTo>
                  <a:close/>
                </a:path>
              </a:pathLst>
            </a:custGeom>
            <a:blipFill>
              <a:blip r:embed="rId6"/>
              <a:stretch>
                <a:fillRect/>
              </a:stretch>
            </a:blipFill>
          </p:spPr>
        </p:sp>
      </p:grpSp>
      <p:sp>
        <p:nvSpPr>
          <p:cNvPr id="12" name="Freeform 12"/>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3" name="Freeform 13"/>
          <p:cNvSpPr/>
          <p:nvPr/>
        </p:nvSpPr>
        <p:spPr>
          <a:xfrm flipH="1">
            <a:off x="15383665" y="1028700"/>
            <a:ext cx="1875635" cy="818557"/>
          </a:xfrm>
          <a:custGeom>
            <a:avLst/>
            <a:gdLst/>
            <a:ahLst/>
            <a:cxnLst/>
            <a:rect l="l" t="t" r="r" b="b"/>
            <a:pathLst>
              <a:path w="1875635" h="818557">
                <a:moveTo>
                  <a:pt x="1875635" y="0"/>
                </a:moveTo>
                <a:lnTo>
                  <a:pt x="0" y="0"/>
                </a:lnTo>
                <a:lnTo>
                  <a:pt x="0" y="818557"/>
                </a:lnTo>
                <a:lnTo>
                  <a:pt x="1875635" y="818557"/>
                </a:lnTo>
                <a:lnTo>
                  <a:pt x="1875635"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14" name="Group 14"/>
          <p:cNvGrpSpPr/>
          <p:nvPr/>
        </p:nvGrpSpPr>
        <p:grpSpPr>
          <a:xfrm>
            <a:off x="1496439" y="2322211"/>
            <a:ext cx="6048580" cy="4607474"/>
            <a:chOff x="0" y="0"/>
            <a:chExt cx="8064773" cy="6143299"/>
          </a:xfrm>
        </p:grpSpPr>
        <p:sp>
          <p:nvSpPr>
            <p:cNvPr id="15" name="Freeform 15"/>
            <p:cNvSpPr/>
            <p:nvPr/>
          </p:nvSpPr>
          <p:spPr>
            <a:xfrm>
              <a:off x="0" y="0"/>
              <a:ext cx="8064773" cy="6143299"/>
            </a:xfrm>
            <a:custGeom>
              <a:avLst/>
              <a:gdLst/>
              <a:ahLst/>
              <a:cxnLst/>
              <a:rect l="l" t="t" r="r" b="b"/>
              <a:pathLst>
                <a:path w="8064773" h="6143299">
                  <a:moveTo>
                    <a:pt x="0" y="0"/>
                  </a:moveTo>
                  <a:lnTo>
                    <a:pt x="8064773" y="0"/>
                  </a:lnTo>
                  <a:lnTo>
                    <a:pt x="8064773" y="6143299"/>
                  </a:lnTo>
                  <a:lnTo>
                    <a:pt x="0" y="6143299"/>
                  </a:lnTo>
                  <a:lnTo>
                    <a:pt x="0" y="0"/>
                  </a:lnTo>
                  <a:close/>
                </a:path>
              </a:pathLst>
            </a:custGeom>
            <a:blipFill>
              <a:blip r:embed="rId7"/>
              <a:stretch>
                <a:fillRect t="-11126" b="-11126"/>
              </a:stretch>
            </a:blipFill>
          </p:spPr>
        </p:sp>
        <p:sp>
          <p:nvSpPr>
            <p:cNvPr id="16" name="TextBox 16"/>
            <p:cNvSpPr txBox="1"/>
            <p:nvPr/>
          </p:nvSpPr>
          <p:spPr>
            <a:xfrm>
              <a:off x="1026688" y="1259546"/>
              <a:ext cx="5350957" cy="3471807"/>
            </a:xfrm>
            <a:prstGeom prst="rect">
              <a:avLst/>
            </a:prstGeom>
          </p:spPr>
          <p:txBody>
            <a:bodyPr lIns="0" tIns="0" rIns="0" bIns="0" rtlCol="0" anchor="t">
              <a:spAutoFit/>
            </a:bodyPr>
            <a:lstStyle/>
            <a:p>
              <a:pPr algn="ctr">
                <a:lnSpc>
                  <a:spcPts val="4057"/>
                </a:lnSpc>
              </a:pPr>
              <a:r>
                <a:rPr lang="en-US" sz="2898">
                  <a:solidFill>
                    <a:srgbClr val="545454"/>
                  </a:solidFill>
                  <a:latin typeface="Mont"/>
                  <a:ea typeface="Mont"/>
                  <a:cs typeface="Mont"/>
                  <a:sym typeface="Mont"/>
                </a:rPr>
                <a:t>Our voices are missing in alumni programming.” – Female KII Respondent, 2022</a:t>
              </a:r>
            </a:p>
          </p:txBody>
        </p:sp>
      </p:grpSp>
      <p:sp>
        <p:nvSpPr>
          <p:cNvPr id="17" name="Freeform 17"/>
          <p:cNvSpPr/>
          <p:nvPr/>
        </p:nvSpPr>
        <p:spPr>
          <a:xfrm>
            <a:off x="13353901" y="5091158"/>
            <a:ext cx="4553022" cy="4813082"/>
          </a:xfrm>
          <a:custGeom>
            <a:avLst/>
            <a:gdLst/>
            <a:ahLst/>
            <a:cxnLst/>
            <a:rect l="l" t="t" r="r" b="b"/>
            <a:pathLst>
              <a:path w="4553022" h="4813082">
                <a:moveTo>
                  <a:pt x="0" y="0"/>
                </a:moveTo>
                <a:lnTo>
                  <a:pt x="4553022" y="0"/>
                </a:lnTo>
                <a:lnTo>
                  <a:pt x="4553022" y="4813082"/>
                </a:lnTo>
                <a:lnTo>
                  <a:pt x="0" y="4813082"/>
                </a:lnTo>
                <a:lnTo>
                  <a:pt x="0" y="0"/>
                </a:lnTo>
                <a:close/>
              </a:path>
            </a:pathLst>
          </a:custGeom>
          <a:blipFill>
            <a:blip r:embed="rId8">
              <a:extLst>
                <a:ext uri="{96DAC541-7B7A-43D3-8B79-37D633B846F1}">
                  <asvg:svgBlip xmlns:asvg="http://schemas.microsoft.com/office/drawing/2016/SVG/main" r:embed="rId9"/>
                </a:ext>
              </a:extLst>
            </a:blip>
            <a:stretch>
              <a:fillRect t="-250" b="-250"/>
            </a:stretch>
          </a:blipFill>
        </p:spPr>
      </p:sp>
      <p:sp>
        <p:nvSpPr>
          <p:cNvPr id="18" name="TextBox 18"/>
          <p:cNvSpPr txBox="1"/>
          <p:nvPr/>
        </p:nvSpPr>
        <p:spPr>
          <a:xfrm>
            <a:off x="13746401" y="6027939"/>
            <a:ext cx="3768021" cy="3295484"/>
          </a:xfrm>
          <a:prstGeom prst="rect">
            <a:avLst/>
          </a:prstGeom>
        </p:spPr>
        <p:txBody>
          <a:bodyPr lIns="0" tIns="0" rIns="0" bIns="0" rtlCol="0" anchor="t">
            <a:spAutoFit/>
          </a:bodyPr>
          <a:lstStyle/>
          <a:p>
            <a:pPr algn="ctr">
              <a:lnSpc>
                <a:spcPts val="4209"/>
              </a:lnSpc>
            </a:pPr>
            <a:r>
              <a:rPr lang="en-US" sz="3006">
                <a:solidFill>
                  <a:srgbClr val="545454"/>
                </a:solidFill>
                <a:latin typeface="Mont"/>
                <a:ea typeface="Mont"/>
                <a:cs typeface="Mont"/>
                <a:sym typeface="Mont"/>
              </a:rPr>
              <a:t>Structured mentorship and linking current fellows to early cohorts – </a:t>
            </a:r>
            <a:r>
              <a:rPr lang="en-US" sz="3006" b="1" i="1">
                <a:solidFill>
                  <a:srgbClr val="545454"/>
                </a:solidFill>
                <a:latin typeface="Mont Bold Italics"/>
                <a:ea typeface="Mont Bold Italics"/>
                <a:cs typeface="Mont Bold Italics"/>
                <a:sym typeface="Mont Bold Italics"/>
              </a:rPr>
              <a:t>Male Fellow, 1998</a:t>
            </a:r>
          </a:p>
        </p:txBody>
      </p:sp>
      <p:sp>
        <p:nvSpPr>
          <p:cNvPr id="19" name="Freeform 19"/>
          <p:cNvSpPr/>
          <p:nvPr/>
        </p:nvSpPr>
        <p:spPr>
          <a:xfrm>
            <a:off x="7223642" y="2437320"/>
            <a:ext cx="7065102" cy="5060379"/>
          </a:xfrm>
          <a:custGeom>
            <a:avLst/>
            <a:gdLst/>
            <a:ahLst/>
            <a:cxnLst/>
            <a:rect l="l" t="t" r="r" b="b"/>
            <a:pathLst>
              <a:path w="7065102" h="5060379">
                <a:moveTo>
                  <a:pt x="0" y="0"/>
                </a:moveTo>
                <a:lnTo>
                  <a:pt x="7065102" y="0"/>
                </a:lnTo>
                <a:lnTo>
                  <a:pt x="7065102" y="5060379"/>
                </a:lnTo>
                <a:lnTo>
                  <a:pt x="0" y="5060379"/>
                </a:lnTo>
                <a:lnTo>
                  <a:pt x="0" y="0"/>
                </a:lnTo>
                <a:close/>
              </a:path>
            </a:pathLst>
          </a:custGeom>
          <a:blipFill>
            <a:blip r:embed="rId10"/>
            <a:stretch>
              <a:fillRect/>
            </a:stretch>
          </a:blipFill>
        </p:spPr>
      </p:sp>
      <p:sp>
        <p:nvSpPr>
          <p:cNvPr id="20" name="TextBox 20"/>
          <p:cNvSpPr txBox="1"/>
          <p:nvPr/>
        </p:nvSpPr>
        <p:spPr>
          <a:xfrm>
            <a:off x="2104179" y="904282"/>
            <a:ext cx="12934479" cy="1019175"/>
          </a:xfrm>
          <a:prstGeom prst="rect">
            <a:avLst/>
          </a:prstGeom>
        </p:spPr>
        <p:txBody>
          <a:bodyPr lIns="0" tIns="0" rIns="0" bIns="0" rtlCol="0" anchor="t">
            <a:spAutoFit/>
          </a:bodyPr>
          <a:lstStyle/>
          <a:p>
            <a:pPr algn="l">
              <a:lnSpc>
                <a:spcPts val="6000"/>
              </a:lnSpc>
            </a:pPr>
            <a:r>
              <a:rPr lang="en-US" sz="6000" b="1" spc="120">
                <a:solidFill>
                  <a:srgbClr val="545454"/>
                </a:solidFill>
                <a:latin typeface="Mont Bold"/>
                <a:ea typeface="Mont Bold"/>
                <a:cs typeface="Mont Bold"/>
                <a:sym typeface="Mont Bold"/>
              </a:rPr>
              <a:t>Alumni Voices for Engagement</a:t>
            </a:r>
          </a:p>
        </p:txBody>
      </p:sp>
      <p:sp>
        <p:nvSpPr>
          <p:cNvPr id="21" name="TextBox 21"/>
          <p:cNvSpPr txBox="1"/>
          <p:nvPr/>
        </p:nvSpPr>
        <p:spPr>
          <a:xfrm>
            <a:off x="8872182" y="3454944"/>
            <a:ext cx="3768021" cy="3295484"/>
          </a:xfrm>
          <a:prstGeom prst="rect">
            <a:avLst/>
          </a:prstGeom>
        </p:spPr>
        <p:txBody>
          <a:bodyPr lIns="0" tIns="0" rIns="0" bIns="0" rtlCol="0" anchor="t">
            <a:spAutoFit/>
          </a:bodyPr>
          <a:lstStyle/>
          <a:p>
            <a:pPr algn="ctr">
              <a:lnSpc>
                <a:spcPts val="4209"/>
              </a:lnSpc>
            </a:pPr>
            <a:r>
              <a:rPr lang="en-US" sz="3006">
                <a:solidFill>
                  <a:srgbClr val="FFFFFF"/>
                </a:solidFill>
                <a:latin typeface="Mont"/>
                <a:ea typeface="Mont"/>
                <a:cs typeface="Mont"/>
                <a:sym typeface="Mont"/>
              </a:rPr>
              <a:t>Regional chapters &amp; thematic events will track fellows left behind. – </a:t>
            </a:r>
            <a:r>
              <a:rPr lang="en-US" sz="3006" b="1" i="1">
                <a:solidFill>
                  <a:srgbClr val="FFFFFF"/>
                </a:solidFill>
                <a:latin typeface="Mont Bold Italics"/>
                <a:ea typeface="Mont Bold Italics"/>
                <a:cs typeface="Mont Bold Italics"/>
                <a:sym typeface="Mont Bold Italics"/>
              </a:rPr>
              <a:t>FDG Ealy Cohort 1994-2003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4550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783613" y="5925312"/>
            <a:ext cx="1320566" cy="2838431"/>
            <a:chOff x="0" y="0"/>
            <a:chExt cx="1760754" cy="3784575"/>
          </a:xfrm>
        </p:grpSpPr>
        <p:sp>
          <p:nvSpPr>
            <p:cNvPr id="10" name="Freeform 10"/>
            <p:cNvSpPr/>
            <p:nvPr/>
          </p:nvSpPr>
          <p:spPr>
            <a:xfrm>
              <a:off x="35456" y="0"/>
              <a:ext cx="1725298" cy="1816637"/>
            </a:xfrm>
            <a:custGeom>
              <a:avLst/>
              <a:gdLst/>
              <a:ahLst/>
              <a:cxnLst/>
              <a:rect l="l" t="t" r="r" b="b"/>
              <a:pathLst>
                <a:path w="1725298" h="1816637">
                  <a:moveTo>
                    <a:pt x="0" y="0"/>
                  </a:moveTo>
                  <a:lnTo>
                    <a:pt x="1725298" y="0"/>
                  </a:lnTo>
                  <a:lnTo>
                    <a:pt x="1725298" y="1816637"/>
                  </a:lnTo>
                  <a:lnTo>
                    <a:pt x="0" y="1816637"/>
                  </a:lnTo>
                  <a:lnTo>
                    <a:pt x="0" y="0"/>
                  </a:lnTo>
                  <a:close/>
                </a:path>
              </a:pathLst>
            </a:custGeom>
            <a:blipFill>
              <a:blip r:embed="rId5"/>
              <a:stretch>
                <a:fillRect/>
              </a:stretch>
            </a:blipFill>
          </p:spPr>
        </p:sp>
        <p:sp>
          <p:nvSpPr>
            <p:cNvPr id="11" name="Freeform 11"/>
            <p:cNvSpPr/>
            <p:nvPr/>
          </p:nvSpPr>
          <p:spPr>
            <a:xfrm>
              <a:off x="0" y="1974828"/>
              <a:ext cx="1713370" cy="1809747"/>
            </a:xfrm>
            <a:custGeom>
              <a:avLst/>
              <a:gdLst/>
              <a:ahLst/>
              <a:cxnLst/>
              <a:rect l="l" t="t" r="r" b="b"/>
              <a:pathLst>
                <a:path w="1713370" h="1809747">
                  <a:moveTo>
                    <a:pt x="0" y="0"/>
                  </a:moveTo>
                  <a:lnTo>
                    <a:pt x="1713370" y="0"/>
                  </a:lnTo>
                  <a:lnTo>
                    <a:pt x="1713370" y="1809747"/>
                  </a:lnTo>
                  <a:lnTo>
                    <a:pt x="0" y="1809747"/>
                  </a:lnTo>
                  <a:lnTo>
                    <a:pt x="0" y="0"/>
                  </a:lnTo>
                  <a:close/>
                </a:path>
              </a:pathLst>
            </a:custGeom>
            <a:blipFill>
              <a:blip r:embed="rId6"/>
              <a:stretch>
                <a:fillRect/>
              </a:stretch>
            </a:blipFill>
          </p:spPr>
        </p:sp>
      </p:grpSp>
      <p:sp>
        <p:nvSpPr>
          <p:cNvPr id="12" name="Freeform 12"/>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3" name="Freeform 13"/>
          <p:cNvSpPr/>
          <p:nvPr/>
        </p:nvSpPr>
        <p:spPr>
          <a:xfrm flipH="1">
            <a:off x="15383665" y="1028700"/>
            <a:ext cx="1875635" cy="818557"/>
          </a:xfrm>
          <a:custGeom>
            <a:avLst/>
            <a:gdLst/>
            <a:ahLst/>
            <a:cxnLst/>
            <a:rect l="l" t="t" r="r" b="b"/>
            <a:pathLst>
              <a:path w="1875635" h="818557">
                <a:moveTo>
                  <a:pt x="1875635" y="0"/>
                </a:moveTo>
                <a:lnTo>
                  <a:pt x="0" y="0"/>
                </a:lnTo>
                <a:lnTo>
                  <a:pt x="0" y="818557"/>
                </a:lnTo>
                <a:lnTo>
                  <a:pt x="1875635" y="818557"/>
                </a:lnTo>
                <a:lnTo>
                  <a:pt x="1875635"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4" name="Freeform 14"/>
          <p:cNvSpPr/>
          <p:nvPr/>
        </p:nvSpPr>
        <p:spPr>
          <a:xfrm rot="-2454813">
            <a:off x="-2483928" y="-1763293"/>
            <a:ext cx="4705411" cy="3723156"/>
          </a:xfrm>
          <a:custGeom>
            <a:avLst/>
            <a:gdLst/>
            <a:ahLst/>
            <a:cxnLst/>
            <a:rect l="l" t="t" r="r" b="b"/>
            <a:pathLst>
              <a:path w="4705411" h="3723156">
                <a:moveTo>
                  <a:pt x="0" y="0"/>
                </a:moveTo>
                <a:lnTo>
                  <a:pt x="4705410" y="0"/>
                </a:lnTo>
                <a:lnTo>
                  <a:pt x="4705410" y="3723157"/>
                </a:lnTo>
                <a:lnTo>
                  <a:pt x="0" y="3723157"/>
                </a:lnTo>
                <a:lnTo>
                  <a:pt x="0" y="0"/>
                </a:lnTo>
                <a:close/>
              </a:path>
            </a:pathLst>
          </a:custGeom>
          <a:blipFill>
            <a:blip r:embed="rId7">
              <a:alphaModFix amt="30000"/>
              <a:extLst>
                <a:ext uri="{96DAC541-7B7A-43D3-8B79-37D633B846F1}">
                  <asvg:svgBlip xmlns:asvg="http://schemas.microsoft.com/office/drawing/2016/SVG/main" r:embed="rId8"/>
                </a:ext>
              </a:extLst>
            </a:blip>
            <a:stretch>
              <a:fillRect/>
            </a:stretch>
          </a:blipFill>
        </p:spPr>
      </p:sp>
      <p:sp>
        <p:nvSpPr>
          <p:cNvPr id="15" name="Freeform 15"/>
          <p:cNvSpPr/>
          <p:nvPr/>
        </p:nvSpPr>
        <p:spPr>
          <a:xfrm rot="-2454813">
            <a:off x="15935295" y="8732386"/>
            <a:ext cx="4705411" cy="3723156"/>
          </a:xfrm>
          <a:custGeom>
            <a:avLst/>
            <a:gdLst/>
            <a:ahLst/>
            <a:cxnLst/>
            <a:rect l="l" t="t" r="r" b="b"/>
            <a:pathLst>
              <a:path w="4705411" h="3723156">
                <a:moveTo>
                  <a:pt x="0" y="0"/>
                </a:moveTo>
                <a:lnTo>
                  <a:pt x="4705410" y="0"/>
                </a:lnTo>
                <a:lnTo>
                  <a:pt x="4705410" y="3723156"/>
                </a:lnTo>
                <a:lnTo>
                  <a:pt x="0" y="3723156"/>
                </a:lnTo>
                <a:lnTo>
                  <a:pt x="0" y="0"/>
                </a:lnTo>
                <a:close/>
              </a:path>
            </a:pathLst>
          </a:custGeom>
          <a:blipFill>
            <a:blip r:embed="rId7">
              <a:alphaModFix amt="30000"/>
              <a:extLst>
                <a:ext uri="{96DAC541-7B7A-43D3-8B79-37D633B846F1}">
                  <asvg:svgBlip xmlns:asvg="http://schemas.microsoft.com/office/drawing/2016/SVG/main" r:embed="rId8"/>
                </a:ext>
              </a:extLst>
            </a:blip>
            <a:stretch>
              <a:fillRect/>
            </a:stretch>
          </a:blipFill>
        </p:spPr>
      </p:sp>
      <p:grpSp>
        <p:nvGrpSpPr>
          <p:cNvPr id="16" name="Group 16"/>
          <p:cNvGrpSpPr/>
          <p:nvPr/>
        </p:nvGrpSpPr>
        <p:grpSpPr>
          <a:xfrm>
            <a:off x="9296604" y="5143500"/>
            <a:ext cx="1807269" cy="4046755"/>
            <a:chOff x="0" y="0"/>
            <a:chExt cx="2311400" cy="5175583"/>
          </a:xfrm>
        </p:grpSpPr>
        <p:sp>
          <p:nvSpPr>
            <p:cNvPr id="17" name="Freeform 17"/>
            <p:cNvSpPr/>
            <p:nvPr/>
          </p:nvSpPr>
          <p:spPr>
            <a:xfrm>
              <a:off x="0" y="0"/>
              <a:ext cx="2311400" cy="5175583"/>
            </a:xfrm>
            <a:custGeom>
              <a:avLst/>
              <a:gdLst/>
              <a:ahLst/>
              <a:cxnLst/>
              <a:rect l="l" t="t" r="r" b="b"/>
              <a:pathLst>
                <a:path w="2311400" h="5175583">
                  <a:moveTo>
                    <a:pt x="2006600" y="0"/>
                  </a:moveTo>
                  <a:lnTo>
                    <a:pt x="304800" y="0"/>
                  </a:lnTo>
                  <a:cubicBezTo>
                    <a:pt x="135890" y="0"/>
                    <a:pt x="0" y="135890"/>
                    <a:pt x="0" y="304800"/>
                  </a:cubicBezTo>
                  <a:lnTo>
                    <a:pt x="0" y="4870783"/>
                  </a:lnTo>
                  <a:cubicBezTo>
                    <a:pt x="0" y="5039693"/>
                    <a:pt x="135890" y="5175583"/>
                    <a:pt x="304800" y="5175583"/>
                  </a:cubicBezTo>
                  <a:lnTo>
                    <a:pt x="2006600" y="5175583"/>
                  </a:lnTo>
                  <a:cubicBezTo>
                    <a:pt x="2175510" y="5175583"/>
                    <a:pt x="2311400" y="5039693"/>
                    <a:pt x="2311400" y="4870783"/>
                  </a:cubicBezTo>
                  <a:lnTo>
                    <a:pt x="2311400" y="304800"/>
                  </a:lnTo>
                  <a:cubicBezTo>
                    <a:pt x="2311400" y="135890"/>
                    <a:pt x="2175510" y="0"/>
                    <a:pt x="2006600" y="0"/>
                  </a:cubicBezTo>
                  <a:close/>
                </a:path>
              </a:pathLst>
            </a:custGeom>
            <a:solidFill>
              <a:srgbClr val="010440"/>
            </a:solidFill>
          </p:spPr>
        </p:sp>
      </p:grpSp>
      <p:sp>
        <p:nvSpPr>
          <p:cNvPr id="18" name="Freeform 18"/>
          <p:cNvSpPr/>
          <p:nvPr/>
        </p:nvSpPr>
        <p:spPr>
          <a:xfrm rot="-5400000">
            <a:off x="7280298" y="7437007"/>
            <a:ext cx="2588070" cy="2047811"/>
          </a:xfrm>
          <a:custGeom>
            <a:avLst/>
            <a:gdLst/>
            <a:ahLst/>
            <a:cxnLst/>
            <a:rect l="l" t="t" r="r" b="b"/>
            <a:pathLst>
              <a:path w="2588070" h="2047811">
                <a:moveTo>
                  <a:pt x="0" y="0"/>
                </a:moveTo>
                <a:lnTo>
                  <a:pt x="2588071" y="0"/>
                </a:lnTo>
                <a:lnTo>
                  <a:pt x="2588071" y="2047811"/>
                </a:lnTo>
                <a:lnTo>
                  <a:pt x="0" y="2047811"/>
                </a:lnTo>
                <a:lnTo>
                  <a:pt x="0" y="0"/>
                </a:lnTo>
                <a:close/>
              </a:path>
            </a:pathLst>
          </a:custGeom>
          <a:blipFill>
            <a:blip r:embed="rId7">
              <a:alphaModFix amt="19999"/>
              <a:extLst>
                <a:ext uri="{96DAC541-7B7A-43D3-8B79-37D633B846F1}">
                  <asvg:svgBlip xmlns:asvg="http://schemas.microsoft.com/office/drawing/2016/SVG/main" r:embed="rId8"/>
                </a:ext>
              </a:extLst>
            </a:blip>
            <a:stretch>
              <a:fillRect/>
            </a:stretch>
          </a:blipFill>
          <a:ln cap="sq">
            <a:noFill/>
            <a:prstDash val="solid"/>
            <a:miter/>
          </a:ln>
        </p:spPr>
      </p:sp>
      <p:grpSp>
        <p:nvGrpSpPr>
          <p:cNvPr id="19" name="Group 19"/>
          <p:cNvGrpSpPr/>
          <p:nvPr/>
        </p:nvGrpSpPr>
        <p:grpSpPr>
          <a:xfrm>
            <a:off x="7184127" y="2898816"/>
            <a:ext cx="1807269" cy="1807269"/>
            <a:chOff x="0" y="0"/>
            <a:chExt cx="2311400" cy="2311400"/>
          </a:xfrm>
        </p:grpSpPr>
        <p:sp>
          <p:nvSpPr>
            <p:cNvPr id="20" name="Freeform 20"/>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solidFill>
              <a:srgbClr val="33A685"/>
            </a:solidFill>
          </p:spPr>
        </p:sp>
      </p:grpSp>
      <p:grpSp>
        <p:nvGrpSpPr>
          <p:cNvPr id="21" name="Group 21"/>
          <p:cNvGrpSpPr/>
          <p:nvPr/>
        </p:nvGrpSpPr>
        <p:grpSpPr>
          <a:xfrm>
            <a:off x="9296604" y="2898816"/>
            <a:ext cx="1807269" cy="1807269"/>
            <a:chOff x="0" y="0"/>
            <a:chExt cx="2311400" cy="2311400"/>
          </a:xfrm>
        </p:grpSpPr>
        <p:sp>
          <p:nvSpPr>
            <p:cNvPr id="22" name="Freeform 22"/>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solidFill>
              <a:srgbClr val="010440"/>
            </a:solidFill>
          </p:spPr>
        </p:sp>
      </p:grpSp>
      <p:grpSp>
        <p:nvGrpSpPr>
          <p:cNvPr id="23" name="Group 23"/>
          <p:cNvGrpSpPr/>
          <p:nvPr/>
        </p:nvGrpSpPr>
        <p:grpSpPr>
          <a:xfrm>
            <a:off x="6766892" y="2481580"/>
            <a:ext cx="834471" cy="834471"/>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10440"/>
            </a:solidFill>
          </p:spPr>
        </p:sp>
        <p:sp>
          <p:nvSpPr>
            <p:cNvPr id="25" name="TextBox 25"/>
            <p:cNvSpPr txBox="1"/>
            <p:nvPr/>
          </p:nvSpPr>
          <p:spPr>
            <a:xfrm>
              <a:off x="76200" y="38100"/>
              <a:ext cx="660400" cy="698500"/>
            </a:xfrm>
            <a:prstGeom prst="rect">
              <a:avLst/>
            </a:prstGeom>
          </p:spPr>
          <p:txBody>
            <a:bodyPr lIns="50800" tIns="50800" rIns="50800" bIns="50800" rtlCol="0" anchor="ctr"/>
            <a:lstStyle/>
            <a:p>
              <a:pPr algn="ctr">
                <a:lnSpc>
                  <a:spcPts val="3079"/>
                </a:lnSpc>
              </a:pPr>
              <a:endParaRPr/>
            </a:p>
          </p:txBody>
        </p:sp>
      </p:grpSp>
      <p:grpSp>
        <p:nvGrpSpPr>
          <p:cNvPr id="26" name="Group 26"/>
          <p:cNvGrpSpPr/>
          <p:nvPr/>
        </p:nvGrpSpPr>
        <p:grpSpPr>
          <a:xfrm>
            <a:off x="10686637" y="2481580"/>
            <a:ext cx="834471" cy="834471"/>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200B4"/>
            </a:solidFill>
          </p:spPr>
        </p:sp>
        <p:sp>
          <p:nvSpPr>
            <p:cNvPr id="28" name="TextBox 28"/>
            <p:cNvSpPr txBox="1"/>
            <p:nvPr/>
          </p:nvSpPr>
          <p:spPr>
            <a:xfrm>
              <a:off x="76200" y="38100"/>
              <a:ext cx="660400" cy="698500"/>
            </a:xfrm>
            <a:prstGeom prst="rect">
              <a:avLst/>
            </a:prstGeom>
          </p:spPr>
          <p:txBody>
            <a:bodyPr lIns="50800" tIns="50800" rIns="50800" bIns="50800" rtlCol="0" anchor="ctr"/>
            <a:lstStyle/>
            <a:p>
              <a:pPr algn="ctr">
                <a:lnSpc>
                  <a:spcPts val="3079"/>
                </a:lnSpc>
              </a:pPr>
              <a:endParaRPr/>
            </a:p>
          </p:txBody>
        </p:sp>
      </p:grpSp>
      <p:grpSp>
        <p:nvGrpSpPr>
          <p:cNvPr id="29" name="Group 29"/>
          <p:cNvGrpSpPr/>
          <p:nvPr/>
        </p:nvGrpSpPr>
        <p:grpSpPr>
          <a:xfrm>
            <a:off x="7184127" y="5140901"/>
            <a:ext cx="1807269" cy="1807269"/>
            <a:chOff x="0" y="0"/>
            <a:chExt cx="2311400" cy="2311400"/>
          </a:xfrm>
        </p:grpSpPr>
        <p:sp>
          <p:nvSpPr>
            <p:cNvPr id="30" name="Freeform 30"/>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solidFill>
              <a:srgbClr val="010440"/>
            </a:solidFill>
          </p:spPr>
        </p:sp>
      </p:grpSp>
      <p:grpSp>
        <p:nvGrpSpPr>
          <p:cNvPr id="31" name="Group 31"/>
          <p:cNvGrpSpPr/>
          <p:nvPr/>
        </p:nvGrpSpPr>
        <p:grpSpPr>
          <a:xfrm>
            <a:off x="6636922" y="4968339"/>
            <a:ext cx="834471" cy="834471"/>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2A6"/>
            </a:solidFill>
          </p:spPr>
        </p:sp>
        <p:sp>
          <p:nvSpPr>
            <p:cNvPr id="33" name="TextBox 33"/>
            <p:cNvSpPr txBox="1"/>
            <p:nvPr/>
          </p:nvSpPr>
          <p:spPr>
            <a:xfrm>
              <a:off x="76200" y="38100"/>
              <a:ext cx="660400" cy="698500"/>
            </a:xfrm>
            <a:prstGeom prst="rect">
              <a:avLst/>
            </a:prstGeom>
          </p:spPr>
          <p:txBody>
            <a:bodyPr lIns="50800" tIns="50800" rIns="50800" bIns="50800" rtlCol="0" anchor="ctr"/>
            <a:lstStyle/>
            <a:p>
              <a:pPr algn="ctr">
                <a:lnSpc>
                  <a:spcPts val="3079"/>
                </a:lnSpc>
              </a:pPr>
              <a:endParaRPr/>
            </a:p>
          </p:txBody>
        </p:sp>
      </p:grpSp>
      <p:grpSp>
        <p:nvGrpSpPr>
          <p:cNvPr id="34" name="Group 34"/>
          <p:cNvGrpSpPr/>
          <p:nvPr/>
        </p:nvGrpSpPr>
        <p:grpSpPr>
          <a:xfrm>
            <a:off x="10689236" y="4133869"/>
            <a:ext cx="834471" cy="834471"/>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BF63"/>
            </a:solidFill>
          </p:spPr>
        </p:sp>
        <p:sp>
          <p:nvSpPr>
            <p:cNvPr id="36" name="TextBox 36"/>
            <p:cNvSpPr txBox="1"/>
            <p:nvPr/>
          </p:nvSpPr>
          <p:spPr>
            <a:xfrm>
              <a:off x="76200" y="38100"/>
              <a:ext cx="660400" cy="698500"/>
            </a:xfrm>
            <a:prstGeom prst="rect">
              <a:avLst/>
            </a:prstGeom>
          </p:spPr>
          <p:txBody>
            <a:bodyPr lIns="50800" tIns="50800" rIns="50800" bIns="50800" rtlCol="0" anchor="ctr"/>
            <a:lstStyle/>
            <a:p>
              <a:pPr algn="ctr">
                <a:lnSpc>
                  <a:spcPts val="3079"/>
                </a:lnSpc>
              </a:pPr>
              <a:endParaRPr/>
            </a:p>
          </p:txBody>
        </p:sp>
      </p:grpSp>
      <p:grpSp>
        <p:nvGrpSpPr>
          <p:cNvPr id="37" name="Group 37"/>
          <p:cNvGrpSpPr/>
          <p:nvPr/>
        </p:nvGrpSpPr>
        <p:grpSpPr>
          <a:xfrm>
            <a:off x="7184127" y="7382986"/>
            <a:ext cx="1807269" cy="1807269"/>
            <a:chOff x="0" y="0"/>
            <a:chExt cx="2311400" cy="2311400"/>
          </a:xfrm>
        </p:grpSpPr>
        <p:sp>
          <p:nvSpPr>
            <p:cNvPr id="38" name="Freeform 38"/>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solidFill>
              <a:srgbClr val="33A685"/>
            </a:solidFill>
          </p:spPr>
        </p:sp>
      </p:grpSp>
      <p:grpSp>
        <p:nvGrpSpPr>
          <p:cNvPr id="39" name="Group 39"/>
          <p:cNvGrpSpPr/>
          <p:nvPr/>
        </p:nvGrpSpPr>
        <p:grpSpPr>
          <a:xfrm>
            <a:off x="6766892" y="7014845"/>
            <a:ext cx="834471" cy="834471"/>
            <a:chOff x="0" y="0"/>
            <a:chExt cx="812800" cy="812800"/>
          </a:xfrm>
        </p:grpSpPr>
        <p:sp>
          <p:nvSpPr>
            <p:cNvPr id="40" name="Freeform 4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5908C"/>
            </a:solidFill>
          </p:spPr>
        </p:sp>
        <p:sp>
          <p:nvSpPr>
            <p:cNvPr id="41" name="TextBox 41"/>
            <p:cNvSpPr txBox="1"/>
            <p:nvPr/>
          </p:nvSpPr>
          <p:spPr>
            <a:xfrm>
              <a:off x="76200" y="38100"/>
              <a:ext cx="660400" cy="698500"/>
            </a:xfrm>
            <a:prstGeom prst="rect">
              <a:avLst/>
            </a:prstGeom>
          </p:spPr>
          <p:txBody>
            <a:bodyPr lIns="50800" tIns="50800" rIns="50800" bIns="50800" rtlCol="0" anchor="ctr"/>
            <a:lstStyle/>
            <a:p>
              <a:pPr algn="ctr">
                <a:lnSpc>
                  <a:spcPts val="3079"/>
                </a:lnSpc>
              </a:pPr>
              <a:endParaRPr/>
            </a:p>
          </p:txBody>
        </p:sp>
      </p:grpSp>
      <p:sp>
        <p:nvSpPr>
          <p:cNvPr id="42" name="Freeform 42"/>
          <p:cNvSpPr/>
          <p:nvPr/>
        </p:nvSpPr>
        <p:spPr>
          <a:xfrm>
            <a:off x="7601190" y="3385215"/>
            <a:ext cx="973144" cy="834471"/>
          </a:xfrm>
          <a:custGeom>
            <a:avLst/>
            <a:gdLst/>
            <a:ahLst/>
            <a:cxnLst/>
            <a:rect l="l" t="t" r="r" b="b"/>
            <a:pathLst>
              <a:path w="973144" h="834471">
                <a:moveTo>
                  <a:pt x="0" y="0"/>
                </a:moveTo>
                <a:lnTo>
                  <a:pt x="973144" y="0"/>
                </a:lnTo>
                <a:lnTo>
                  <a:pt x="973144" y="834471"/>
                </a:lnTo>
                <a:lnTo>
                  <a:pt x="0" y="83447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43" name="Freeform 43"/>
          <p:cNvSpPr/>
          <p:nvPr/>
        </p:nvSpPr>
        <p:spPr>
          <a:xfrm>
            <a:off x="7601190" y="5499357"/>
            <a:ext cx="973144" cy="1090357"/>
          </a:xfrm>
          <a:custGeom>
            <a:avLst/>
            <a:gdLst/>
            <a:ahLst/>
            <a:cxnLst/>
            <a:rect l="l" t="t" r="r" b="b"/>
            <a:pathLst>
              <a:path w="973144" h="1090357">
                <a:moveTo>
                  <a:pt x="0" y="0"/>
                </a:moveTo>
                <a:lnTo>
                  <a:pt x="973144" y="0"/>
                </a:lnTo>
                <a:lnTo>
                  <a:pt x="973144" y="1090357"/>
                </a:lnTo>
                <a:lnTo>
                  <a:pt x="0" y="109035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44" name="Freeform 44"/>
          <p:cNvSpPr/>
          <p:nvPr/>
        </p:nvSpPr>
        <p:spPr>
          <a:xfrm>
            <a:off x="7601190" y="7817687"/>
            <a:ext cx="973144" cy="937867"/>
          </a:xfrm>
          <a:custGeom>
            <a:avLst/>
            <a:gdLst/>
            <a:ahLst/>
            <a:cxnLst/>
            <a:rect l="l" t="t" r="r" b="b"/>
            <a:pathLst>
              <a:path w="973144" h="937867">
                <a:moveTo>
                  <a:pt x="0" y="0"/>
                </a:moveTo>
                <a:lnTo>
                  <a:pt x="973144" y="0"/>
                </a:lnTo>
                <a:lnTo>
                  <a:pt x="973144" y="937867"/>
                </a:lnTo>
                <a:lnTo>
                  <a:pt x="0" y="93786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45" name="Freeform 45"/>
          <p:cNvSpPr/>
          <p:nvPr/>
        </p:nvSpPr>
        <p:spPr>
          <a:xfrm>
            <a:off x="9786007" y="3372824"/>
            <a:ext cx="828463" cy="859252"/>
          </a:xfrm>
          <a:custGeom>
            <a:avLst/>
            <a:gdLst/>
            <a:ahLst/>
            <a:cxnLst/>
            <a:rect l="l" t="t" r="r" b="b"/>
            <a:pathLst>
              <a:path w="828463" h="859252">
                <a:moveTo>
                  <a:pt x="0" y="0"/>
                </a:moveTo>
                <a:lnTo>
                  <a:pt x="828463" y="0"/>
                </a:lnTo>
                <a:lnTo>
                  <a:pt x="828463" y="859252"/>
                </a:lnTo>
                <a:lnTo>
                  <a:pt x="0" y="859252"/>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46" name="Freeform 46"/>
          <p:cNvSpPr/>
          <p:nvPr/>
        </p:nvSpPr>
        <p:spPr>
          <a:xfrm>
            <a:off x="9711240" y="6677879"/>
            <a:ext cx="977996" cy="977996"/>
          </a:xfrm>
          <a:custGeom>
            <a:avLst/>
            <a:gdLst/>
            <a:ahLst/>
            <a:cxnLst/>
            <a:rect l="l" t="t" r="r" b="b"/>
            <a:pathLst>
              <a:path w="977996" h="977996">
                <a:moveTo>
                  <a:pt x="0" y="0"/>
                </a:moveTo>
                <a:lnTo>
                  <a:pt x="977996" y="0"/>
                </a:lnTo>
                <a:lnTo>
                  <a:pt x="977996" y="977997"/>
                </a:lnTo>
                <a:lnTo>
                  <a:pt x="0" y="977997"/>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47" name="Freeform 47"/>
          <p:cNvSpPr/>
          <p:nvPr/>
        </p:nvSpPr>
        <p:spPr>
          <a:xfrm>
            <a:off x="17469335" y="-72125"/>
            <a:ext cx="1637330" cy="1156364"/>
          </a:xfrm>
          <a:custGeom>
            <a:avLst/>
            <a:gdLst/>
            <a:ahLst/>
            <a:cxnLst/>
            <a:rect l="l" t="t" r="r" b="b"/>
            <a:pathLst>
              <a:path w="1637330" h="1156364">
                <a:moveTo>
                  <a:pt x="0" y="0"/>
                </a:moveTo>
                <a:lnTo>
                  <a:pt x="1637330" y="0"/>
                </a:lnTo>
                <a:lnTo>
                  <a:pt x="1637330" y="1156365"/>
                </a:lnTo>
                <a:lnTo>
                  <a:pt x="0" y="1156365"/>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sp>
        <p:nvSpPr>
          <p:cNvPr id="48" name="TextBox 48"/>
          <p:cNvSpPr txBox="1"/>
          <p:nvPr/>
        </p:nvSpPr>
        <p:spPr>
          <a:xfrm>
            <a:off x="3591514" y="429858"/>
            <a:ext cx="11104973" cy="1313180"/>
          </a:xfrm>
          <a:prstGeom prst="rect">
            <a:avLst/>
          </a:prstGeom>
        </p:spPr>
        <p:txBody>
          <a:bodyPr lIns="0" tIns="0" rIns="0" bIns="0" rtlCol="0" anchor="t">
            <a:spAutoFit/>
          </a:bodyPr>
          <a:lstStyle/>
          <a:p>
            <a:pPr algn="ctr">
              <a:lnSpc>
                <a:spcPts val="5320"/>
              </a:lnSpc>
              <a:spcBef>
                <a:spcPct val="0"/>
              </a:spcBef>
            </a:pPr>
            <a:r>
              <a:rPr lang="en-US" sz="3800" b="1" spc="114">
                <a:solidFill>
                  <a:srgbClr val="0D0D0D"/>
                </a:solidFill>
                <a:latin typeface="Montserrat Bold"/>
                <a:ea typeface="Montserrat Bold"/>
                <a:cs typeface="Montserrat Bold"/>
                <a:sym typeface="Montserrat Bold"/>
              </a:rPr>
              <a:t>KE</a:t>
            </a:r>
            <a:r>
              <a:rPr lang="en-US" sz="3800" b="1" u="none" strike="noStrike" spc="114">
                <a:solidFill>
                  <a:srgbClr val="0D0D0D"/>
                </a:solidFill>
                <a:latin typeface="Montserrat Bold"/>
                <a:ea typeface="Montserrat Bold"/>
                <a:cs typeface="Montserrat Bold"/>
                <a:sym typeface="Montserrat Bold"/>
              </a:rPr>
              <a:t>Y ACTIONABLE </a:t>
            </a:r>
          </a:p>
          <a:p>
            <a:pPr marL="0" lvl="1" indent="0" algn="ctr">
              <a:lnSpc>
                <a:spcPts val="5320"/>
              </a:lnSpc>
              <a:spcBef>
                <a:spcPct val="0"/>
              </a:spcBef>
            </a:pPr>
            <a:r>
              <a:rPr lang="en-US" sz="3800" b="1" u="none" strike="noStrike" spc="114">
                <a:solidFill>
                  <a:srgbClr val="0D0D0D"/>
                </a:solidFill>
                <a:latin typeface="Montserrat Bold"/>
                <a:ea typeface="Montserrat Bold"/>
                <a:cs typeface="Montserrat Bold"/>
                <a:sym typeface="Montserrat Bold"/>
              </a:rPr>
              <a:t>RECOMMENDATIONS</a:t>
            </a:r>
          </a:p>
        </p:txBody>
      </p:sp>
      <p:sp>
        <p:nvSpPr>
          <p:cNvPr id="49" name="TextBox 49"/>
          <p:cNvSpPr txBox="1"/>
          <p:nvPr/>
        </p:nvSpPr>
        <p:spPr>
          <a:xfrm>
            <a:off x="1825110" y="2143801"/>
            <a:ext cx="4636982" cy="1462405"/>
          </a:xfrm>
          <a:prstGeom prst="rect">
            <a:avLst/>
          </a:prstGeom>
        </p:spPr>
        <p:txBody>
          <a:bodyPr lIns="0" tIns="0" rIns="0" bIns="0" rtlCol="0" anchor="t">
            <a:spAutoFit/>
          </a:bodyPr>
          <a:lstStyle/>
          <a:p>
            <a:pPr marL="0" lvl="1" indent="0" algn="r">
              <a:lnSpc>
                <a:spcPts val="3919"/>
              </a:lnSpc>
              <a:spcBef>
                <a:spcPct val="0"/>
              </a:spcBef>
            </a:pPr>
            <a:r>
              <a:rPr lang="en-US" sz="2799">
                <a:solidFill>
                  <a:srgbClr val="0D0D0D"/>
                </a:solidFill>
                <a:latin typeface="Montserrat"/>
                <a:ea typeface="Montserrat"/>
                <a:cs typeface="Montserrat"/>
                <a:sym typeface="Montserrat"/>
              </a:rPr>
              <a:t>Institutionalize mentorship and career transition support.</a:t>
            </a:r>
          </a:p>
        </p:txBody>
      </p:sp>
      <p:sp>
        <p:nvSpPr>
          <p:cNvPr id="50" name="TextBox 50"/>
          <p:cNvSpPr txBox="1"/>
          <p:nvPr/>
        </p:nvSpPr>
        <p:spPr>
          <a:xfrm>
            <a:off x="6896862" y="2655611"/>
            <a:ext cx="574530" cy="438785"/>
          </a:xfrm>
          <a:prstGeom prst="rect">
            <a:avLst/>
          </a:prstGeom>
        </p:spPr>
        <p:txBody>
          <a:bodyPr lIns="0" tIns="0" rIns="0" bIns="0" rtlCol="0" anchor="t">
            <a:spAutoFit/>
          </a:bodyPr>
          <a:lstStyle/>
          <a:p>
            <a:pPr marL="0" lvl="1" indent="0" algn="ctr">
              <a:lnSpc>
                <a:spcPts val="3640"/>
              </a:lnSpc>
              <a:spcBef>
                <a:spcPct val="0"/>
              </a:spcBef>
            </a:pPr>
            <a:r>
              <a:rPr lang="en-US" sz="2600" b="1">
                <a:solidFill>
                  <a:srgbClr val="FFFFFF"/>
                </a:solidFill>
                <a:latin typeface="Montserrat Bold"/>
                <a:ea typeface="Montserrat Bold"/>
                <a:cs typeface="Montserrat Bold"/>
                <a:sym typeface="Montserrat Bold"/>
              </a:rPr>
              <a:t>1.</a:t>
            </a:r>
          </a:p>
        </p:txBody>
      </p:sp>
      <p:sp>
        <p:nvSpPr>
          <p:cNvPr id="51" name="TextBox 51"/>
          <p:cNvSpPr txBox="1"/>
          <p:nvPr/>
        </p:nvSpPr>
        <p:spPr>
          <a:xfrm>
            <a:off x="10816608" y="2655611"/>
            <a:ext cx="574530" cy="438785"/>
          </a:xfrm>
          <a:prstGeom prst="rect">
            <a:avLst/>
          </a:prstGeom>
        </p:spPr>
        <p:txBody>
          <a:bodyPr lIns="0" tIns="0" rIns="0" bIns="0" rtlCol="0" anchor="t">
            <a:spAutoFit/>
          </a:bodyPr>
          <a:lstStyle/>
          <a:p>
            <a:pPr marL="0" lvl="1" indent="0" algn="ctr">
              <a:lnSpc>
                <a:spcPts val="3640"/>
              </a:lnSpc>
              <a:spcBef>
                <a:spcPct val="0"/>
              </a:spcBef>
            </a:pPr>
            <a:r>
              <a:rPr lang="en-US" sz="2600" b="1">
                <a:solidFill>
                  <a:srgbClr val="FFFFFF"/>
                </a:solidFill>
                <a:latin typeface="Montserrat Bold"/>
                <a:ea typeface="Montserrat Bold"/>
                <a:cs typeface="Montserrat Bold"/>
                <a:sym typeface="Montserrat Bold"/>
              </a:rPr>
              <a:t>5.</a:t>
            </a:r>
          </a:p>
        </p:txBody>
      </p:sp>
      <p:sp>
        <p:nvSpPr>
          <p:cNvPr id="52" name="TextBox 52"/>
          <p:cNvSpPr txBox="1"/>
          <p:nvPr/>
        </p:nvSpPr>
        <p:spPr>
          <a:xfrm>
            <a:off x="6766892" y="5142370"/>
            <a:ext cx="574530" cy="438785"/>
          </a:xfrm>
          <a:prstGeom prst="rect">
            <a:avLst/>
          </a:prstGeom>
        </p:spPr>
        <p:txBody>
          <a:bodyPr lIns="0" tIns="0" rIns="0" bIns="0" rtlCol="0" anchor="t">
            <a:spAutoFit/>
          </a:bodyPr>
          <a:lstStyle/>
          <a:p>
            <a:pPr marL="0" lvl="1" indent="0" algn="ctr">
              <a:lnSpc>
                <a:spcPts val="3640"/>
              </a:lnSpc>
              <a:spcBef>
                <a:spcPct val="0"/>
              </a:spcBef>
            </a:pPr>
            <a:r>
              <a:rPr lang="en-US" sz="2600" b="1">
                <a:solidFill>
                  <a:srgbClr val="FFFFFF"/>
                </a:solidFill>
                <a:latin typeface="Montserrat Bold"/>
                <a:ea typeface="Montserrat Bold"/>
                <a:cs typeface="Montserrat Bold"/>
                <a:sym typeface="Montserrat Bold"/>
              </a:rPr>
              <a:t>2.</a:t>
            </a:r>
          </a:p>
        </p:txBody>
      </p:sp>
      <p:sp>
        <p:nvSpPr>
          <p:cNvPr id="53" name="TextBox 53"/>
          <p:cNvSpPr txBox="1"/>
          <p:nvPr/>
        </p:nvSpPr>
        <p:spPr>
          <a:xfrm>
            <a:off x="10819207" y="4307899"/>
            <a:ext cx="574530" cy="438785"/>
          </a:xfrm>
          <a:prstGeom prst="rect">
            <a:avLst/>
          </a:prstGeom>
        </p:spPr>
        <p:txBody>
          <a:bodyPr lIns="0" tIns="0" rIns="0" bIns="0" rtlCol="0" anchor="t">
            <a:spAutoFit/>
          </a:bodyPr>
          <a:lstStyle/>
          <a:p>
            <a:pPr marL="0" lvl="1" indent="0" algn="ctr">
              <a:lnSpc>
                <a:spcPts val="3640"/>
              </a:lnSpc>
              <a:spcBef>
                <a:spcPct val="0"/>
              </a:spcBef>
            </a:pPr>
            <a:r>
              <a:rPr lang="en-US" sz="2600" b="1">
                <a:solidFill>
                  <a:srgbClr val="FFFFFF"/>
                </a:solidFill>
                <a:latin typeface="Montserrat Bold"/>
                <a:ea typeface="Montserrat Bold"/>
                <a:cs typeface="Montserrat Bold"/>
                <a:sym typeface="Montserrat Bold"/>
              </a:rPr>
              <a:t>6.</a:t>
            </a:r>
          </a:p>
        </p:txBody>
      </p:sp>
      <p:sp>
        <p:nvSpPr>
          <p:cNvPr id="54" name="TextBox 54"/>
          <p:cNvSpPr txBox="1"/>
          <p:nvPr/>
        </p:nvSpPr>
        <p:spPr>
          <a:xfrm>
            <a:off x="6896862" y="7188876"/>
            <a:ext cx="574530" cy="438785"/>
          </a:xfrm>
          <a:prstGeom prst="rect">
            <a:avLst/>
          </a:prstGeom>
        </p:spPr>
        <p:txBody>
          <a:bodyPr lIns="0" tIns="0" rIns="0" bIns="0" rtlCol="0" anchor="t">
            <a:spAutoFit/>
          </a:bodyPr>
          <a:lstStyle/>
          <a:p>
            <a:pPr marL="0" lvl="1" indent="0" algn="ctr">
              <a:lnSpc>
                <a:spcPts val="3640"/>
              </a:lnSpc>
              <a:spcBef>
                <a:spcPct val="0"/>
              </a:spcBef>
            </a:pPr>
            <a:r>
              <a:rPr lang="en-US" sz="2600" b="1">
                <a:solidFill>
                  <a:srgbClr val="FFFFFF"/>
                </a:solidFill>
                <a:latin typeface="Montserrat Bold"/>
                <a:ea typeface="Montserrat Bold"/>
                <a:cs typeface="Montserrat Bold"/>
                <a:sym typeface="Montserrat Bold"/>
              </a:rPr>
              <a:t>3.</a:t>
            </a:r>
          </a:p>
        </p:txBody>
      </p:sp>
      <p:grpSp>
        <p:nvGrpSpPr>
          <p:cNvPr id="55" name="Group 55"/>
          <p:cNvGrpSpPr/>
          <p:nvPr/>
        </p:nvGrpSpPr>
        <p:grpSpPr>
          <a:xfrm>
            <a:off x="6896862" y="8498907"/>
            <a:ext cx="834471" cy="834471"/>
            <a:chOff x="0" y="0"/>
            <a:chExt cx="812800" cy="812800"/>
          </a:xfrm>
        </p:grpSpPr>
        <p:sp>
          <p:nvSpPr>
            <p:cNvPr id="56" name="Freeform 5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7AA2A"/>
            </a:solidFill>
          </p:spPr>
        </p:sp>
        <p:sp>
          <p:nvSpPr>
            <p:cNvPr id="57" name="TextBox 57"/>
            <p:cNvSpPr txBox="1"/>
            <p:nvPr/>
          </p:nvSpPr>
          <p:spPr>
            <a:xfrm>
              <a:off x="76200" y="38100"/>
              <a:ext cx="660400" cy="698500"/>
            </a:xfrm>
            <a:prstGeom prst="rect">
              <a:avLst/>
            </a:prstGeom>
          </p:spPr>
          <p:txBody>
            <a:bodyPr lIns="50800" tIns="50800" rIns="50800" bIns="50800" rtlCol="0" anchor="ctr"/>
            <a:lstStyle/>
            <a:p>
              <a:pPr algn="ctr">
                <a:lnSpc>
                  <a:spcPts val="3079"/>
                </a:lnSpc>
              </a:pPr>
              <a:endParaRPr/>
            </a:p>
          </p:txBody>
        </p:sp>
      </p:grpSp>
      <p:sp>
        <p:nvSpPr>
          <p:cNvPr id="58" name="TextBox 58"/>
          <p:cNvSpPr txBox="1"/>
          <p:nvPr/>
        </p:nvSpPr>
        <p:spPr>
          <a:xfrm>
            <a:off x="7026833" y="8672938"/>
            <a:ext cx="574530" cy="438785"/>
          </a:xfrm>
          <a:prstGeom prst="rect">
            <a:avLst/>
          </a:prstGeom>
        </p:spPr>
        <p:txBody>
          <a:bodyPr lIns="0" tIns="0" rIns="0" bIns="0" rtlCol="0" anchor="t">
            <a:spAutoFit/>
          </a:bodyPr>
          <a:lstStyle/>
          <a:p>
            <a:pPr marL="0" lvl="1" indent="0" algn="ctr">
              <a:lnSpc>
                <a:spcPts val="3640"/>
              </a:lnSpc>
              <a:spcBef>
                <a:spcPct val="0"/>
              </a:spcBef>
            </a:pPr>
            <a:r>
              <a:rPr lang="en-US" sz="2600" b="1">
                <a:solidFill>
                  <a:srgbClr val="FFFFFF"/>
                </a:solidFill>
                <a:latin typeface="Montserrat Bold"/>
                <a:ea typeface="Montserrat Bold"/>
                <a:cs typeface="Montserrat Bold"/>
                <a:sym typeface="Montserrat Bold"/>
              </a:rPr>
              <a:t>4.</a:t>
            </a:r>
          </a:p>
        </p:txBody>
      </p:sp>
      <p:sp>
        <p:nvSpPr>
          <p:cNvPr id="59" name="TextBox 59"/>
          <p:cNvSpPr txBox="1"/>
          <p:nvPr/>
        </p:nvSpPr>
        <p:spPr>
          <a:xfrm>
            <a:off x="1866590" y="4340405"/>
            <a:ext cx="4636982" cy="1462405"/>
          </a:xfrm>
          <a:prstGeom prst="rect">
            <a:avLst/>
          </a:prstGeom>
        </p:spPr>
        <p:txBody>
          <a:bodyPr lIns="0" tIns="0" rIns="0" bIns="0" rtlCol="0" anchor="t">
            <a:spAutoFit/>
          </a:bodyPr>
          <a:lstStyle/>
          <a:p>
            <a:pPr marL="0" lvl="1" indent="0" algn="r">
              <a:lnSpc>
                <a:spcPts val="3919"/>
              </a:lnSpc>
              <a:spcBef>
                <a:spcPct val="0"/>
              </a:spcBef>
            </a:pPr>
            <a:r>
              <a:rPr lang="en-US" sz="2799">
                <a:solidFill>
                  <a:srgbClr val="F05776"/>
                </a:solidFill>
                <a:latin typeface="Montserrat"/>
                <a:ea typeface="Montserrat"/>
                <a:cs typeface="Montserrat"/>
                <a:sym typeface="Montserrat"/>
              </a:rPr>
              <a:t>Build professional digital alumni platform e.g.-LinkedIn, Website etc.</a:t>
            </a:r>
          </a:p>
        </p:txBody>
      </p:sp>
      <p:sp>
        <p:nvSpPr>
          <p:cNvPr id="60" name="TextBox 60"/>
          <p:cNvSpPr txBox="1"/>
          <p:nvPr/>
        </p:nvSpPr>
        <p:spPr>
          <a:xfrm>
            <a:off x="1601583" y="6259830"/>
            <a:ext cx="5051009" cy="1462405"/>
          </a:xfrm>
          <a:prstGeom prst="rect">
            <a:avLst/>
          </a:prstGeom>
        </p:spPr>
        <p:txBody>
          <a:bodyPr lIns="0" tIns="0" rIns="0" bIns="0" rtlCol="0" anchor="t">
            <a:spAutoFit/>
          </a:bodyPr>
          <a:lstStyle/>
          <a:p>
            <a:pPr marL="0" lvl="1" indent="0" algn="r">
              <a:lnSpc>
                <a:spcPts val="3919"/>
              </a:lnSpc>
              <a:spcBef>
                <a:spcPct val="0"/>
              </a:spcBef>
            </a:pPr>
            <a:r>
              <a:rPr lang="en-US" sz="2799">
                <a:solidFill>
                  <a:srgbClr val="05908C"/>
                </a:solidFill>
                <a:latin typeface="Montserrat"/>
                <a:ea typeface="Montserrat"/>
                <a:cs typeface="Montserrat"/>
                <a:sym typeface="Montserrat"/>
              </a:rPr>
              <a:t>Strengthen regional chapters and cohort-based engagement models.</a:t>
            </a:r>
          </a:p>
        </p:txBody>
      </p:sp>
      <p:sp>
        <p:nvSpPr>
          <p:cNvPr id="61" name="TextBox 61"/>
          <p:cNvSpPr txBox="1"/>
          <p:nvPr/>
        </p:nvSpPr>
        <p:spPr>
          <a:xfrm>
            <a:off x="1515858" y="8358316"/>
            <a:ext cx="5051009" cy="967105"/>
          </a:xfrm>
          <a:prstGeom prst="rect">
            <a:avLst/>
          </a:prstGeom>
        </p:spPr>
        <p:txBody>
          <a:bodyPr lIns="0" tIns="0" rIns="0" bIns="0" rtlCol="0" anchor="t">
            <a:spAutoFit/>
          </a:bodyPr>
          <a:lstStyle/>
          <a:p>
            <a:pPr marL="0" lvl="1" indent="0" algn="r">
              <a:lnSpc>
                <a:spcPts val="3919"/>
              </a:lnSpc>
              <a:spcBef>
                <a:spcPct val="0"/>
              </a:spcBef>
            </a:pPr>
            <a:r>
              <a:rPr lang="en-US" sz="2799">
                <a:solidFill>
                  <a:srgbClr val="F7AA2A"/>
                </a:solidFill>
                <a:latin typeface="Montserrat"/>
                <a:ea typeface="Montserrat"/>
                <a:cs typeface="Montserrat"/>
                <a:sym typeface="Montserrat"/>
              </a:rPr>
              <a:t>Embed UIAA in national policy dialogue</a:t>
            </a:r>
          </a:p>
        </p:txBody>
      </p:sp>
      <p:sp>
        <p:nvSpPr>
          <p:cNvPr id="62" name="TextBox 62"/>
          <p:cNvSpPr txBox="1"/>
          <p:nvPr/>
        </p:nvSpPr>
        <p:spPr>
          <a:xfrm>
            <a:off x="11651078" y="2286059"/>
            <a:ext cx="4636982" cy="967105"/>
          </a:xfrm>
          <a:prstGeom prst="rect">
            <a:avLst/>
          </a:prstGeom>
        </p:spPr>
        <p:txBody>
          <a:bodyPr lIns="0" tIns="0" rIns="0" bIns="0" rtlCol="0" anchor="t">
            <a:spAutoFit/>
          </a:bodyPr>
          <a:lstStyle/>
          <a:p>
            <a:pPr marL="0" lvl="1" indent="0" algn="l">
              <a:lnSpc>
                <a:spcPts val="3919"/>
              </a:lnSpc>
              <a:spcBef>
                <a:spcPct val="0"/>
              </a:spcBef>
            </a:pPr>
            <a:r>
              <a:rPr lang="en-US" sz="2799">
                <a:solidFill>
                  <a:srgbClr val="6200B4"/>
                </a:solidFill>
                <a:latin typeface="Montserrat"/>
                <a:ea typeface="Montserrat"/>
                <a:cs typeface="Montserrat"/>
                <a:sym typeface="Montserrat"/>
              </a:rPr>
              <a:t>Expand gender and regional inclusion.</a:t>
            </a:r>
          </a:p>
        </p:txBody>
      </p:sp>
      <p:sp>
        <p:nvSpPr>
          <p:cNvPr id="63" name="TextBox 63"/>
          <p:cNvSpPr txBox="1"/>
          <p:nvPr/>
        </p:nvSpPr>
        <p:spPr>
          <a:xfrm>
            <a:off x="11828507" y="3796089"/>
            <a:ext cx="5735650" cy="1462405"/>
          </a:xfrm>
          <a:prstGeom prst="rect">
            <a:avLst/>
          </a:prstGeom>
        </p:spPr>
        <p:txBody>
          <a:bodyPr lIns="0" tIns="0" rIns="0" bIns="0" rtlCol="0" anchor="t">
            <a:spAutoFit/>
          </a:bodyPr>
          <a:lstStyle/>
          <a:p>
            <a:pPr marL="0" lvl="1" indent="0" algn="l">
              <a:lnSpc>
                <a:spcPts val="3919"/>
              </a:lnSpc>
              <a:spcBef>
                <a:spcPct val="0"/>
              </a:spcBef>
            </a:pPr>
            <a:r>
              <a:rPr lang="en-US" sz="2799">
                <a:solidFill>
                  <a:srgbClr val="00BF63"/>
                </a:solidFill>
                <a:latin typeface="Montserrat"/>
                <a:ea typeface="Montserrat"/>
                <a:cs typeface="Montserrat"/>
                <a:sym typeface="Montserrat"/>
              </a:rPr>
              <a:t>Strengthen mental health and transition support to and from Ireland.</a:t>
            </a:r>
          </a:p>
        </p:txBody>
      </p:sp>
      <p:grpSp>
        <p:nvGrpSpPr>
          <p:cNvPr id="64" name="Group 64"/>
          <p:cNvGrpSpPr/>
          <p:nvPr/>
        </p:nvGrpSpPr>
        <p:grpSpPr>
          <a:xfrm>
            <a:off x="10816608" y="6044536"/>
            <a:ext cx="834471" cy="834471"/>
            <a:chOff x="0" y="0"/>
            <a:chExt cx="812800" cy="812800"/>
          </a:xfrm>
        </p:grpSpPr>
        <p:sp>
          <p:nvSpPr>
            <p:cNvPr id="65" name="Freeform 6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CE1E6"/>
            </a:solidFill>
          </p:spPr>
        </p:sp>
        <p:sp>
          <p:nvSpPr>
            <p:cNvPr id="66" name="TextBox 66"/>
            <p:cNvSpPr txBox="1"/>
            <p:nvPr/>
          </p:nvSpPr>
          <p:spPr>
            <a:xfrm>
              <a:off x="76200" y="38100"/>
              <a:ext cx="660400" cy="698500"/>
            </a:xfrm>
            <a:prstGeom prst="rect">
              <a:avLst/>
            </a:prstGeom>
          </p:spPr>
          <p:txBody>
            <a:bodyPr lIns="50800" tIns="50800" rIns="50800" bIns="50800" rtlCol="0" anchor="ctr"/>
            <a:lstStyle/>
            <a:p>
              <a:pPr algn="ctr">
                <a:lnSpc>
                  <a:spcPts val="3079"/>
                </a:lnSpc>
              </a:pPr>
              <a:endParaRPr/>
            </a:p>
          </p:txBody>
        </p:sp>
      </p:grpSp>
      <p:sp>
        <p:nvSpPr>
          <p:cNvPr id="67" name="TextBox 67"/>
          <p:cNvSpPr txBox="1"/>
          <p:nvPr/>
        </p:nvSpPr>
        <p:spPr>
          <a:xfrm>
            <a:off x="10946578" y="6218566"/>
            <a:ext cx="574530" cy="438785"/>
          </a:xfrm>
          <a:prstGeom prst="rect">
            <a:avLst/>
          </a:prstGeom>
        </p:spPr>
        <p:txBody>
          <a:bodyPr lIns="0" tIns="0" rIns="0" bIns="0" rtlCol="0" anchor="t">
            <a:spAutoFit/>
          </a:bodyPr>
          <a:lstStyle/>
          <a:p>
            <a:pPr marL="0" lvl="1" indent="0" algn="ctr">
              <a:lnSpc>
                <a:spcPts val="3640"/>
              </a:lnSpc>
              <a:spcBef>
                <a:spcPct val="0"/>
              </a:spcBef>
            </a:pPr>
            <a:r>
              <a:rPr lang="en-US" sz="2600" b="1">
                <a:solidFill>
                  <a:srgbClr val="FFFFFF"/>
                </a:solidFill>
                <a:latin typeface="Montserrat Bold"/>
                <a:ea typeface="Montserrat Bold"/>
                <a:cs typeface="Montserrat Bold"/>
                <a:sym typeface="Montserrat Bold"/>
              </a:rPr>
              <a:t>7.</a:t>
            </a:r>
          </a:p>
        </p:txBody>
      </p:sp>
      <p:grpSp>
        <p:nvGrpSpPr>
          <p:cNvPr id="68" name="Group 68"/>
          <p:cNvGrpSpPr/>
          <p:nvPr/>
        </p:nvGrpSpPr>
        <p:grpSpPr>
          <a:xfrm>
            <a:off x="10946578" y="8081672"/>
            <a:ext cx="834471" cy="834471"/>
            <a:chOff x="0" y="0"/>
            <a:chExt cx="812800" cy="812800"/>
          </a:xfrm>
        </p:grpSpPr>
        <p:sp>
          <p:nvSpPr>
            <p:cNvPr id="69" name="Freeform 6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BD59"/>
            </a:solidFill>
          </p:spPr>
        </p:sp>
        <p:sp>
          <p:nvSpPr>
            <p:cNvPr id="70" name="TextBox 70"/>
            <p:cNvSpPr txBox="1"/>
            <p:nvPr/>
          </p:nvSpPr>
          <p:spPr>
            <a:xfrm>
              <a:off x="76200" y="38100"/>
              <a:ext cx="660400" cy="698500"/>
            </a:xfrm>
            <a:prstGeom prst="rect">
              <a:avLst/>
            </a:prstGeom>
          </p:spPr>
          <p:txBody>
            <a:bodyPr lIns="50800" tIns="50800" rIns="50800" bIns="50800" rtlCol="0" anchor="ctr"/>
            <a:lstStyle/>
            <a:p>
              <a:pPr algn="ctr">
                <a:lnSpc>
                  <a:spcPts val="3079"/>
                </a:lnSpc>
              </a:pPr>
              <a:endParaRPr/>
            </a:p>
          </p:txBody>
        </p:sp>
      </p:grpSp>
      <p:sp>
        <p:nvSpPr>
          <p:cNvPr id="71" name="TextBox 71"/>
          <p:cNvSpPr txBox="1"/>
          <p:nvPr/>
        </p:nvSpPr>
        <p:spPr>
          <a:xfrm>
            <a:off x="11076548" y="8255703"/>
            <a:ext cx="574530" cy="438785"/>
          </a:xfrm>
          <a:prstGeom prst="rect">
            <a:avLst/>
          </a:prstGeom>
        </p:spPr>
        <p:txBody>
          <a:bodyPr lIns="0" tIns="0" rIns="0" bIns="0" rtlCol="0" anchor="t">
            <a:spAutoFit/>
          </a:bodyPr>
          <a:lstStyle/>
          <a:p>
            <a:pPr marL="0" lvl="1" indent="0" algn="ctr">
              <a:lnSpc>
                <a:spcPts val="3640"/>
              </a:lnSpc>
              <a:spcBef>
                <a:spcPct val="0"/>
              </a:spcBef>
            </a:pPr>
            <a:r>
              <a:rPr lang="en-US" sz="2600" b="1">
                <a:solidFill>
                  <a:srgbClr val="FFFFFF"/>
                </a:solidFill>
                <a:latin typeface="Montserrat Bold"/>
                <a:ea typeface="Montserrat Bold"/>
                <a:cs typeface="Montserrat Bold"/>
                <a:sym typeface="Montserrat Bold"/>
              </a:rPr>
              <a:t>8.</a:t>
            </a:r>
          </a:p>
        </p:txBody>
      </p:sp>
      <p:sp>
        <p:nvSpPr>
          <p:cNvPr id="72" name="TextBox 72"/>
          <p:cNvSpPr txBox="1"/>
          <p:nvPr/>
        </p:nvSpPr>
        <p:spPr>
          <a:xfrm>
            <a:off x="11960303" y="5668069"/>
            <a:ext cx="4636982" cy="1462405"/>
          </a:xfrm>
          <a:prstGeom prst="rect">
            <a:avLst/>
          </a:prstGeom>
        </p:spPr>
        <p:txBody>
          <a:bodyPr lIns="0" tIns="0" rIns="0" bIns="0" rtlCol="0" anchor="t">
            <a:spAutoFit/>
          </a:bodyPr>
          <a:lstStyle/>
          <a:p>
            <a:pPr marL="0" lvl="1" indent="0" algn="l">
              <a:lnSpc>
                <a:spcPts val="3919"/>
              </a:lnSpc>
              <a:spcBef>
                <a:spcPct val="0"/>
              </a:spcBef>
            </a:pPr>
            <a:r>
              <a:rPr lang="en-US" sz="2799">
                <a:solidFill>
                  <a:srgbClr val="0CC0DF"/>
                </a:solidFill>
                <a:latin typeface="Montserrat"/>
                <a:ea typeface="Montserrat"/>
                <a:cs typeface="Montserrat"/>
                <a:sym typeface="Montserrat"/>
              </a:rPr>
              <a:t>Position UIAA as a strategic development partner with Irish Aid. </a:t>
            </a:r>
          </a:p>
        </p:txBody>
      </p:sp>
      <p:sp>
        <p:nvSpPr>
          <p:cNvPr id="73" name="TextBox 73"/>
          <p:cNvSpPr txBox="1"/>
          <p:nvPr/>
        </p:nvSpPr>
        <p:spPr>
          <a:xfrm>
            <a:off x="11981074" y="7674610"/>
            <a:ext cx="5583083" cy="1957705"/>
          </a:xfrm>
          <a:prstGeom prst="rect">
            <a:avLst/>
          </a:prstGeom>
        </p:spPr>
        <p:txBody>
          <a:bodyPr lIns="0" tIns="0" rIns="0" bIns="0" rtlCol="0" anchor="t">
            <a:spAutoFit/>
          </a:bodyPr>
          <a:lstStyle/>
          <a:p>
            <a:pPr marL="0" lvl="1" indent="0" algn="l">
              <a:lnSpc>
                <a:spcPts val="3919"/>
              </a:lnSpc>
              <a:spcBef>
                <a:spcPct val="0"/>
              </a:spcBef>
            </a:pPr>
            <a:r>
              <a:rPr lang="en-US" sz="2799">
                <a:solidFill>
                  <a:srgbClr val="FF914D"/>
                </a:solidFill>
                <a:latin typeface="Montserrat"/>
                <a:ea typeface="Montserrat"/>
                <a:cs typeface="Montserrat"/>
                <a:sym typeface="Montserrat"/>
              </a:rPr>
              <a:t>Conduct Regular tracer studies every 3–5 years for real time career progression &amp; Impact tracking.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4550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a:p>
              <a:pPr algn="ctr">
                <a:lnSpc>
                  <a:spcPts val="2659"/>
                </a:lnSpc>
                <a:spcBef>
                  <a:spcPct val="0"/>
                </a:spcBef>
              </a:pPr>
              <a:endParaRPr/>
            </a:p>
          </p:txBody>
        </p:sp>
      </p:grpSp>
      <p:sp>
        <p:nvSpPr>
          <p:cNvPr id="9" name="Freeform 9"/>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0" name="Freeform 10"/>
          <p:cNvSpPr/>
          <p:nvPr/>
        </p:nvSpPr>
        <p:spPr>
          <a:xfrm flipH="1">
            <a:off x="15383665" y="1028700"/>
            <a:ext cx="1875635" cy="818557"/>
          </a:xfrm>
          <a:custGeom>
            <a:avLst/>
            <a:gdLst/>
            <a:ahLst/>
            <a:cxnLst/>
            <a:rect l="l" t="t" r="r" b="b"/>
            <a:pathLst>
              <a:path w="1875635" h="818557">
                <a:moveTo>
                  <a:pt x="1875635" y="0"/>
                </a:moveTo>
                <a:lnTo>
                  <a:pt x="0" y="0"/>
                </a:lnTo>
                <a:lnTo>
                  <a:pt x="0" y="818557"/>
                </a:lnTo>
                <a:lnTo>
                  <a:pt x="1875635" y="818557"/>
                </a:lnTo>
                <a:lnTo>
                  <a:pt x="1875635"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11" name="Group 11"/>
          <p:cNvGrpSpPr/>
          <p:nvPr/>
        </p:nvGrpSpPr>
        <p:grpSpPr>
          <a:xfrm>
            <a:off x="-134711" y="0"/>
            <a:ext cx="9026758" cy="10495189"/>
            <a:chOff x="0" y="0"/>
            <a:chExt cx="2377418" cy="2764165"/>
          </a:xfrm>
        </p:grpSpPr>
        <p:sp>
          <p:nvSpPr>
            <p:cNvPr id="12" name="Freeform 12"/>
            <p:cNvSpPr/>
            <p:nvPr/>
          </p:nvSpPr>
          <p:spPr>
            <a:xfrm>
              <a:off x="0" y="0"/>
              <a:ext cx="2377418" cy="2764165"/>
            </a:xfrm>
            <a:custGeom>
              <a:avLst/>
              <a:gdLst/>
              <a:ahLst/>
              <a:cxnLst/>
              <a:rect l="l" t="t" r="r" b="b"/>
              <a:pathLst>
                <a:path w="2377418" h="2764165">
                  <a:moveTo>
                    <a:pt x="0" y="0"/>
                  </a:moveTo>
                  <a:lnTo>
                    <a:pt x="2377418" y="0"/>
                  </a:lnTo>
                  <a:lnTo>
                    <a:pt x="2377418" y="2764165"/>
                  </a:lnTo>
                  <a:lnTo>
                    <a:pt x="0" y="2764165"/>
                  </a:lnTo>
                  <a:close/>
                </a:path>
              </a:pathLst>
            </a:custGeom>
            <a:solidFill>
              <a:srgbClr val="05908C"/>
            </a:solidFill>
          </p:spPr>
        </p:sp>
        <p:sp>
          <p:nvSpPr>
            <p:cNvPr id="13" name="TextBox 13"/>
            <p:cNvSpPr txBox="1"/>
            <p:nvPr/>
          </p:nvSpPr>
          <p:spPr>
            <a:xfrm>
              <a:off x="0" y="-38100"/>
              <a:ext cx="2377418" cy="2802265"/>
            </a:xfrm>
            <a:prstGeom prst="rect">
              <a:avLst/>
            </a:prstGeom>
          </p:spPr>
          <p:txBody>
            <a:bodyPr lIns="50800" tIns="50800" rIns="50800" bIns="50800" rtlCol="0" anchor="ctr"/>
            <a:lstStyle/>
            <a:p>
              <a:pPr algn="ctr">
                <a:lnSpc>
                  <a:spcPts val="2659"/>
                </a:lnSpc>
              </a:pPr>
              <a:endParaRPr/>
            </a:p>
          </p:txBody>
        </p:sp>
      </p:grpSp>
      <p:sp>
        <p:nvSpPr>
          <p:cNvPr id="14" name="TextBox 14"/>
          <p:cNvSpPr txBox="1"/>
          <p:nvPr/>
        </p:nvSpPr>
        <p:spPr>
          <a:xfrm>
            <a:off x="711021" y="796594"/>
            <a:ext cx="7975584" cy="2543175"/>
          </a:xfrm>
          <a:prstGeom prst="rect">
            <a:avLst/>
          </a:prstGeom>
        </p:spPr>
        <p:txBody>
          <a:bodyPr lIns="0" tIns="0" rIns="0" bIns="0" rtlCol="0" anchor="t">
            <a:spAutoFit/>
          </a:bodyPr>
          <a:lstStyle/>
          <a:p>
            <a:pPr algn="l">
              <a:lnSpc>
                <a:spcPts val="6000"/>
              </a:lnSpc>
            </a:pPr>
            <a:r>
              <a:rPr lang="en-US" sz="6000" b="1" spc="120">
                <a:solidFill>
                  <a:srgbClr val="FFFFFF"/>
                </a:solidFill>
                <a:latin typeface="Mont Bold"/>
                <a:ea typeface="Mont Bold"/>
                <a:cs typeface="Mont Bold"/>
                <a:sym typeface="Mont Bold"/>
              </a:rPr>
              <a:t>Alumni Voices of Transformation &amp; Impact</a:t>
            </a:r>
          </a:p>
        </p:txBody>
      </p:sp>
      <p:sp>
        <p:nvSpPr>
          <p:cNvPr id="15" name="TextBox 15"/>
          <p:cNvSpPr txBox="1"/>
          <p:nvPr/>
        </p:nvSpPr>
        <p:spPr>
          <a:xfrm>
            <a:off x="711021" y="3617842"/>
            <a:ext cx="6865671" cy="5767789"/>
          </a:xfrm>
          <a:prstGeom prst="rect">
            <a:avLst/>
          </a:prstGeom>
        </p:spPr>
        <p:txBody>
          <a:bodyPr lIns="0" tIns="0" rIns="0" bIns="0" rtlCol="0" anchor="t">
            <a:spAutoFit/>
          </a:bodyPr>
          <a:lstStyle/>
          <a:p>
            <a:pPr algn="l">
              <a:lnSpc>
                <a:spcPts val="6540"/>
              </a:lnSpc>
            </a:pPr>
            <a:r>
              <a:rPr lang="en-US" sz="4671" dirty="0">
                <a:solidFill>
                  <a:schemeClr val="bg1">
                    <a:lumMod val="95000"/>
                  </a:schemeClr>
                </a:solidFill>
                <a:latin typeface="Open Sauce"/>
                <a:ea typeface="Open Sauce"/>
                <a:cs typeface="Open Sauce"/>
                <a:sym typeface="Open Sauce"/>
              </a:rPr>
              <a:t>We are not just alumni. We’re changemakers in Policy, Systems Reform &amp; Governance.”– </a:t>
            </a:r>
            <a:r>
              <a:rPr lang="en-US" sz="4671" i="1" dirty="0">
                <a:solidFill>
                  <a:schemeClr val="bg1">
                    <a:lumMod val="95000"/>
                  </a:schemeClr>
                </a:solidFill>
                <a:latin typeface="Open Sauce Italics"/>
                <a:ea typeface="Open Sauce Italics"/>
                <a:cs typeface="Open Sauce Italics"/>
                <a:sym typeface="Open Sauce Italics"/>
              </a:rPr>
              <a:t>Lady Justice Jane Frances Abodo, (Fellow 2015–2016)</a:t>
            </a:r>
          </a:p>
        </p:txBody>
      </p:sp>
      <p:sp>
        <p:nvSpPr>
          <p:cNvPr id="16" name="TextBox 16"/>
          <p:cNvSpPr txBox="1"/>
          <p:nvPr/>
        </p:nvSpPr>
        <p:spPr>
          <a:xfrm>
            <a:off x="14076306" y="3324835"/>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01</a:t>
            </a:r>
          </a:p>
        </p:txBody>
      </p:sp>
      <p:sp>
        <p:nvSpPr>
          <p:cNvPr id="17" name="TextBox 17"/>
          <p:cNvSpPr txBox="1"/>
          <p:nvPr/>
        </p:nvSpPr>
        <p:spPr>
          <a:xfrm>
            <a:off x="13440852" y="6816428"/>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02</a:t>
            </a:r>
          </a:p>
        </p:txBody>
      </p:sp>
      <p:sp>
        <p:nvSpPr>
          <p:cNvPr id="18" name="TextBox 18"/>
          <p:cNvSpPr txBox="1"/>
          <p:nvPr/>
        </p:nvSpPr>
        <p:spPr>
          <a:xfrm>
            <a:off x="10029542" y="6034879"/>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03</a:t>
            </a:r>
          </a:p>
        </p:txBody>
      </p:sp>
      <p:sp>
        <p:nvSpPr>
          <p:cNvPr id="19" name="TextBox 19"/>
          <p:cNvSpPr txBox="1"/>
          <p:nvPr/>
        </p:nvSpPr>
        <p:spPr>
          <a:xfrm>
            <a:off x="10705675" y="2569185"/>
            <a:ext cx="1352267" cy="841375"/>
          </a:xfrm>
          <a:prstGeom prst="rect">
            <a:avLst/>
          </a:prstGeom>
        </p:spPr>
        <p:txBody>
          <a:bodyPr lIns="0" tIns="0" rIns="0" bIns="0" rtlCol="0" anchor="t">
            <a:spAutoFit/>
          </a:bodyPr>
          <a:lstStyle/>
          <a:p>
            <a:pPr algn="ctr">
              <a:lnSpc>
                <a:spcPts val="5000"/>
              </a:lnSpc>
            </a:pPr>
            <a:r>
              <a:rPr lang="en-US" sz="5000" b="1">
                <a:solidFill>
                  <a:srgbClr val="FFFFFF"/>
                </a:solidFill>
                <a:latin typeface="Mont Bold"/>
                <a:ea typeface="Mont Bold"/>
                <a:cs typeface="Mont Bold"/>
                <a:sym typeface="Mont Bold"/>
              </a:rPr>
              <a:t>04</a:t>
            </a:r>
          </a:p>
        </p:txBody>
      </p:sp>
      <p:sp>
        <p:nvSpPr>
          <p:cNvPr id="20" name="Freeform 20"/>
          <p:cNvSpPr/>
          <p:nvPr/>
        </p:nvSpPr>
        <p:spPr>
          <a:xfrm>
            <a:off x="16834769" y="9483665"/>
            <a:ext cx="2317798" cy="1011524"/>
          </a:xfrm>
          <a:custGeom>
            <a:avLst/>
            <a:gdLst/>
            <a:ahLst/>
            <a:cxnLst/>
            <a:rect l="l" t="t" r="r" b="b"/>
            <a:pathLst>
              <a:path w="2317798" h="1011524">
                <a:moveTo>
                  <a:pt x="0" y="0"/>
                </a:moveTo>
                <a:lnTo>
                  <a:pt x="2317798" y="0"/>
                </a:lnTo>
                <a:lnTo>
                  <a:pt x="2317798" y="1011524"/>
                </a:lnTo>
                <a:lnTo>
                  <a:pt x="0" y="1011524"/>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21" name="Group 21"/>
          <p:cNvGrpSpPr/>
          <p:nvPr/>
        </p:nvGrpSpPr>
        <p:grpSpPr>
          <a:xfrm rot="-2700000">
            <a:off x="15322801" y="9246963"/>
            <a:ext cx="7415398" cy="3565095"/>
            <a:chOff x="0" y="0"/>
            <a:chExt cx="660400" cy="317500"/>
          </a:xfrm>
        </p:grpSpPr>
        <p:sp>
          <p:nvSpPr>
            <p:cNvPr id="22" name="Freeform 22"/>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sp>
        <p:sp>
          <p:nvSpPr>
            <p:cNvPr id="23" name="TextBox 23"/>
            <p:cNvSpPr txBox="1"/>
            <p:nvPr/>
          </p:nvSpPr>
          <p:spPr>
            <a:xfrm>
              <a:off x="0" y="155575"/>
              <a:ext cx="660400" cy="161925"/>
            </a:xfrm>
            <a:prstGeom prst="rect">
              <a:avLst/>
            </a:prstGeom>
          </p:spPr>
          <p:txBody>
            <a:bodyPr lIns="50800" tIns="50800" rIns="50800" bIns="50800" rtlCol="0" anchor="ctr"/>
            <a:lstStyle/>
            <a:p>
              <a:pPr algn="ctr">
                <a:lnSpc>
                  <a:spcPts val="2553"/>
                </a:lnSpc>
              </a:pPr>
              <a:endParaRPr/>
            </a:p>
          </p:txBody>
        </p:sp>
      </p:grpSp>
      <p:sp>
        <p:nvSpPr>
          <p:cNvPr id="24" name="Freeform 24"/>
          <p:cNvSpPr/>
          <p:nvPr/>
        </p:nvSpPr>
        <p:spPr>
          <a:xfrm>
            <a:off x="9144000" y="2207187"/>
            <a:ext cx="8531541" cy="5872626"/>
          </a:xfrm>
          <a:custGeom>
            <a:avLst/>
            <a:gdLst/>
            <a:ahLst/>
            <a:cxnLst/>
            <a:rect l="l" t="t" r="r" b="b"/>
            <a:pathLst>
              <a:path w="8531541" h="5872626">
                <a:moveTo>
                  <a:pt x="0" y="0"/>
                </a:moveTo>
                <a:lnTo>
                  <a:pt x="8531541" y="0"/>
                </a:lnTo>
                <a:lnTo>
                  <a:pt x="8531541" y="5872626"/>
                </a:lnTo>
                <a:lnTo>
                  <a:pt x="0" y="5872626"/>
                </a:lnTo>
                <a:lnTo>
                  <a:pt x="0" y="0"/>
                </a:lnTo>
                <a:close/>
              </a:path>
            </a:pathLst>
          </a:custGeom>
          <a:blipFill>
            <a:blip r:embed="rId5"/>
            <a:stretch>
              <a:fillRect l="-25273" t="-8364" r="-25742" b="-15002"/>
            </a:stretch>
          </a:blipFill>
        </p:spPr>
      </p:sp>
      <p:grpSp>
        <p:nvGrpSpPr>
          <p:cNvPr id="25" name="Group 14">
            <a:extLst>
              <a:ext uri="{FF2B5EF4-FFF2-40B4-BE49-F238E27FC236}">
                <a16:creationId xmlns:a16="http://schemas.microsoft.com/office/drawing/2014/main" id="{072A707E-16AF-C1D3-E2D3-70D2830478EC}"/>
              </a:ext>
            </a:extLst>
          </p:cNvPr>
          <p:cNvGrpSpPr/>
          <p:nvPr/>
        </p:nvGrpSpPr>
        <p:grpSpPr>
          <a:xfrm>
            <a:off x="17073973" y="226324"/>
            <a:ext cx="980373" cy="2107218"/>
            <a:chOff x="0" y="0"/>
            <a:chExt cx="1307163" cy="2809625"/>
          </a:xfrm>
        </p:grpSpPr>
        <p:sp>
          <p:nvSpPr>
            <p:cNvPr id="26" name="Freeform 15">
              <a:extLst>
                <a:ext uri="{FF2B5EF4-FFF2-40B4-BE49-F238E27FC236}">
                  <a16:creationId xmlns:a16="http://schemas.microsoft.com/office/drawing/2014/main" id="{93F3598C-9425-1892-443F-FB8A53534BC7}"/>
                </a:ext>
              </a:extLst>
            </p:cNvPr>
            <p:cNvSpPr/>
            <p:nvPr/>
          </p:nvSpPr>
          <p:spPr>
            <a:xfrm>
              <a:off x="26322" y="0"/>
              <a:ext cx="1280841" cy="1348650"/>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6"/>
              <a:stretch>
                <a:fillRect/>
              </a:stretch>
            </a:blipFill>
          </p:spPr>
        </p:sp>
        <p:sp>
          <p:nvSpPr>
            <p:cNvPr id="27" name="Freeform 16">
              <a:extLst>
                <a:ext uri="{FF2B5EF4-FFF2-40B4-BE49-F238E27FC236}">
                  <a16:creationId xmlns:a16="http://schemas.microsoft.com/office/drawing/2014/main" id="{4574CCBE-188B-5C30-D0DB-B481E2079702}"/>
                </a:ext>
              </a:extLst>
            </p:cNvPr>
            <p:cNvSpPr/>
            <p:nvPr/>
          </p:nvSpPr>
          <p:spPr>
            <a:xfrm>
              <a:off x="0" y="1466090"/>
              <a:ext cx="1271986" cy="1343535"/>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7"/>
              <a:stretch>
                <a:fillRect/>
              </a:stretch>
            </a:blipFill>
          </p:spPr>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15630412" y="816594"/>
            <a:ext cx="1933745" cy="843917"/>
          </a:xfrm>
          <a:custGeom>
            <a:avLst/>
            <a:gdLst/>
            <a:ahLst/>
            <a:cxnLst/>
            <a:rect l="l" t="t" r="r" b="b"/>
            <a:pathLst>
              <a:path w="1933745" h="843917">
                <a:moveTo>
                  <a:pt x="0" y="0"/>
                </a:moveTo>
                <a:lnTo>
                  <a:pt x="1933745" y="0"/>
                </a:lnTo>
                <a:lnTo>
                  <a:pt x="1933745" y="843917"/>
                </a:lnTo>
                <a:lnTo>
                  <a:pt x="0" y="84391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3" name="Freeform 3"/>
          <p:cNvSpPr/>
          <p:nvPr/>
        </p:nvSpPr>
        <p:spPr>
          <a:xfrm flipH="1">
            <a:off x="558621" y="87637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4" name="AutoShape 4"/>
          <p:cNvSpPr/>
          <p:nvPr/>
        </p:nvSpPr>
        <p:spPr>
          <a:xfrm flipV="1">
            <a:off x="2172009" y="6731483"/>
            <a:ext cx="854003" cy="0"/>
          </a:xfrm>
          <a:prstGeom prst="line">
            <a:avLst/>
          </a:prstGeom>
          <a:ln w="19050" cap="flat">
            <a:solidFill>
              <a:srgbClr val="6D6D6D"/>
            </a:solidFill>
            <a:prstDash val="solid"/>
            <a:headEnd type="none" w="sm" len="sm"/>
            <a:tailEnd type="none" w="sm" len="sm"/>
          </a:ln>
        </p:spPr>
      </p:sp>
      <p:sp>
        <p:nvSpPr>
          <p:cNvPr id="5" name="AutoShape 5"/>
          <p:cNvSpPr/>
          <p:nvPr/>
        </p:nvSpPr>
        <p:spPr>
          <a:xfrm flipV="1">
            <a:off x="15333652" y="6741008"/>
            <a:ext cx="854003" cy="0"/>
          </a:xfrm>
          <a:prstGeom prst="line">
            <a:avLst/>
          </a:prstGeom>
          <a:ln w="19050" cap="flat">
            <a:solidFill>
              <a:srgbClr val="6D6D6D"/>
            </a:solidFill>
            <a:prstDash val="solid"/>
            <a:headEnd type="none" w="sm" len="sm"/>
            <a:tailEnd type="none" w="sm" len="sm"/>
          </a:ln>
        </p:spPr>
      </p:sp>
      <p:grpSp>
        <p:nvGrpSpPr>
          <p:cNvPr id="6" name="Group 6"/>
          <p:cNvGrpSpPr/>
          <p:nvPr/>
        </p:nvGrpSpPr>
        <p:grpSpPr>
          <a:xfrm>
            <a:off x="139657" y="145500"/>
            <a:ext cx="18013675" cy="9929830"/>
            <a:chOff x="0" y="0"/>
            <a:chExt cx="4744342" cy="2615264"/>
          </a:xfrm>
        </p:grpSpPr>
        <p:sp>
          <p:nvSpPr>
            <p:cNvPr id="7" name="Freeform 7"/>
            <p:cNvSpPr/>
            <p:nvPr/>
          </p:nvSpPr>
          <p:spPr>
            <a:xfrm>
              <a:off x="0" y="0"/>
              <a:ext cx="4744343" cy="2615264"/>
            </a:xfrm>
            <a:custGeom>
              <a:avLst/>
              <a:gdLst/>
              <a:ahLst/>
              <a:cxnLst/>
              <a:rect l="l" t="t" r="r" b="b"/>
              <a:pathLst>
                <a:path w="4744343" h="2615264">
                  <a:moveTo>
                    <a:pt x="0" y="0"/>
                  </a:moveTo>
                  <a:lnTo>
                    <a:pt x="4744343" y="0"/>
                  </a:lnTo>
                  <a:lnTo>
                    <a:pt x="4744343" y="2615264"/>
                  </a:lnTo>
                  <a:lnTo>
                    <a:pt x="0" y="2615264"/>
                  </a:lnTo>
                  <a:close/>
                </a:path>
              </a:pathLst>
            </a:custGeom>
            <a:solidFill>
              <a:srgbClr val="FFFFFF"/>
            </a:solidFill>
          </p:spPr>
        </p:sp>
        <p:sp>
          <p:nvSpPr>
            <p:cNvPr id="8" name="TextBox 8"/>
            <p:cNvSpPr txBox="1"/>
            <p:nvPr/>
          </p:nvSpPr>
          <p:spPr>
            <a:xfrm>
              <a:off x="0" y="-38100"/>
              <a:ext cx="4744342" cy="2653364"/>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88012" y="7239830"/>
            <a:ext cx="1320566" cy="2838431"/>
            <a:chOff x="0" y="0"/>
            <a:chExt cx="1760754" cy="3784575"/>
          </a:xfrm>
        </p:grpSpPr>
        <p:sp>
          <p:nvSpPr>
            <p:cNvPr id="10" name="Freeform 10"/>
            <p:cNvSpPr/>
            <p:nvPr/>
          </p:nvSpPr>
          <p:spPr>
            <a:xfrm>
              <a:off x="35456" y="0"/>
              <a:ext cx="1725298" cy="1816637"/>
            </a:xfrm>
            <a:custGeom>
              <a:avLst/>
              <a:gdLst/>
              <a:ahLst/>
              <a:cxnLst/>
              <a:rect l="l" t="t" r="r" b="b"/>
              <a:pathLst>
                <a:path w="1725298" h="1816637">
                  <a:moveTo>
                    <a:pt x="0" y="0"/>
                  </a:moveTo>
                  <a:lnTo>
                    <a:pt x="1725298" y="0"/>
                  </a:lnTo>
                  <a:lnTo>
                    <a:pt x="1725298" y="1816637"/>
                  </a:lnTo>
                  <a:lnTo>
                    <a:pt x="0" y="1816637"/>
                  </a:lnTo>
                  <a:lnTo>
                    <a:pt x="0" y="0"/>
                  </a:lnTo>
                  <a:close/>
                </a:path>
              </a:pathLst>
            </a:custGeom>
            <a:blipFill>
              <a:blip r:embed="rId5"/>
              <a:stretch>
                <a:fillRect/>
              </a:stretch>
            </a:blipFill>
          </p:spPr>
        </p:sp>
        <p:sp>
          <p:nvSpPr>
            <p:cNvPr id="11" name="Freeform 11"/>
            <p:cNvSpPr/>
            <p:nvPr/>
          </p:nvSpPr>
          <p:spPr>
            <a:xfrm>
              <a:off x="0" y="1974828"/>
              <a:ext cx="1713370" cy="1809747"/>
            </a:xfrm>
            <a:custGeom>
              <a:avLst/>
              <a:gdLst/>
              <a:ahLst/>
              <a:cxnLst/>
              <a:rect l="l" t="t" r="r" b="b"/>
              <a:pathLst>
                <a:path w="1713370" h="1809747">
                  <a:moveTo>
                    <a:pt x="0" y="0"/>
                  </a:moveTo>
                  <a:lnTo>
                    <a:pt x="1713370" y="0"/>
                  </a:lnTo>
                  <a:lnTo>
                    <a:pt x="1713370" y="1809747"/>
                  </a:lnTo>
                  <a:lnTo>
                    <a:pt x="0" y="1809747"/>
                  </a:lnTo>
                  <a:lnTo>
                    <a:pt x="0" y="0"/>
                  </a:lnTo>
                  <a:close/>
                </a:path>
              </a:pathLst>
            </a:custGeom>
            <a:blipFill>
              <a:blip r:embed="rId6"/>
              <a:stretch>
                <a:fillRect/>
              </a:stretch>
            </a:blipFill>
          </p:spPr>
        </p:sp>
      </p:grpSp>
      <p:sp>
        <p:nvSpPr>
          <p:cNvPr id="12" name="Freeform 12"/>
          <p:cNvSpPr/>
          <p:nvPr/>
        </p:nvSpPr>
        <p:spPr>
          <a:xfrm flipH="1">
            <a:off x="711021" y="8916143"/>
            <a:ext cx="1875635" cy="818557"/>
          </a:xfrm>
          <a:custGeom>
            <a:avLst/>
            <a:gdLst/>
            <a:ahLst/>
            <a:cxnLst/>
            <a:rect l="l" t="t" r="r" b="b"/>
            <a:pathLst>
              <a:path w="1875635" h="818557">
                <a:moveTo>
                  <a:pt x="1875636" y="0"/>
                </a:moveTo>
                <a:lnTo>
                  <a:pt x="0" y="0"/>
                </a:lnTo>
                <a:lnTo>
                  <a:pt x="0" y="818557"/>
                </a:lnTo>
                <a:lnTo>
                  <a:pt x="1875636" y="818557"/>
                </a:lnTo>
                <a:lnTo>
                  <a:pt x="1875636"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sp>
        <p:nvSpPr>
          <p:cNvPr id="13" name="TextBox 13"/>
          <p:cNvSpPr txBox="1"/>
          <p:nvPr/>
        </p:nvSpPr>
        <p:spPr>
          <a:xfrm>
            <a:off x="932074" y="1396301"/>
            <a:ext cx="7526764" cy="1019175"/>
          </a:xfrm>
          <a:prstGeom prst="rect">
            <a:avLst/>
          </a:prstGeom>
        </p:spPr>
        <p:txBody>
          <a:bodyPr lIns="0" tIns="0" rIns="0" bIns="0" rtlCol="0" anchor="t">
            <a:spAutoFit/>
          </a:bodyPr>
          <a:lstStyle/>
          <a:p>
            <a:pPr algn="l">
              <a:lnSpc>
                <a:spcPts val="6000"/>
              </a:lnSpc>
            </a:pPr>
            <a:r>
              <a:rPr lang="en-US" sz="6000" b="1" spc="120">
                <a:solidFill>
                  <a:srgbClr val="05908C"/>
                </a:solidFill>
                <a:latin typeface="Mont Bold"/>
                <a:ea typeface="Mont Bold"/>
                <a:cs typeface="Mont Bold"/>
                <a:sym typeface="Mont Bold"/>
              </a:rPr>
              <a:t>Acknowledgments</a:t>
            </a:r>
          </a:p>
        </p:txBody>
      </p:sp>
      <p:sp>
        <p:nvSpPr>
          <p:cNvPr id="14" name="TextBox 14"/>
          <p:cNvSpPr txBox="1"/>
          <p:nvPr/>
        </p:nvSpPr>
        <p:spPr>
          <a:xfrm>
            <a:off x="13940279" y="3535706"/>
            <a:ext cx="1195150" cy="744053"/>
          </a:xfrm>
          <a:prstGeom prst="rect">
            <a:avLst/>
          </a:prstGeom>
        </p:spPr>
        <p:txBody>
          <a:bodyPr lIns="0" tIns="0" rIns="0" bIns="0" rtlCol="0" anchor="t">
            <a:spAutoFit/>
          </a:bodyPr>
          <a:lstStyle/>
          <a:p>
            <a:pPr algn="ctr">
              <a:lnSpc>
                <a:spcPts val="4419"/>
              </a:lnSpc>
            </a:pPr>
            <a:r>
              <a:rPr lang="en-US" sz="4419" b="1">
                <a:solidFill>
                  <a:srgbClr val="FFFFFF"/>
                </a:solidFill>
                <a:latin typeface="Mont Bold"/>
                <a:ea typeface="Mont Bold"/>
                <a:cs typeface="Mont Bold"/>
                <a:sym typeface="Mont Bold"/>
              </a:rPr>
              <a:t>01</a:t>
            </a:r>
          </a:p>
        </p:txBody>
      </p:sp>
      <p:sp>
        <p:nvSpPr>
          <p:cNvPr id="15" name="TextBox 15"/>
          <p:cNvSpPr txBox="1"/>
          <p:nvPr/>
        </p:nvSpPr>
        <p:spPr>
          <a:xfrm>
            <a:off x="13378657" y="6621620"/>
            <a:ext cx="1195150" cy="744053"/>
          </a:xfrm>
          <a:prstGeom prst="rect">
            <a:avLst/>
          </a:prstGeom>
        </p:spPr>
        <p:txBody>
          <a:bodyPr lIns="0" tIns="0" rIns="0" bIns="0" rtlCol="0" anchor="t">
            <a:spAutoFit/>
          </a:bodyPr>
          <a:lstStyle/>
          <a:p>
            <a:pPr algn="ctr">
              <a:lnSpc>
                <a:spcPts val="4419"/>
              </a:lnSpc>
            </a:pPr>
            <a:r>
              <a:rPr lang="en-US" sz="4419" b="1">
                <a:solidFill>
                  <a:srgbClr val="FFFFFF"/>
                </a:solidFill>
                <a:latin typeface="Mont Bold"/>
                <a:ea typeface="Mont Bold"/>
                <a:cs typeface="Mont Bold"/>
                <a:sym typeface="Mont Bold"/>
              </a:rPr>
              <a:t>02</a:t>
            </a:r>
          </a:p>
        </p:txBody>
      </p:sp>
      <p:sp>
        <p:nvSpPr>
          <p:cNvPr id="16" name="TextBox 16"/>
          <p:cNvSpPr txBox="1"/>
          <p:nvPr/>
        </p:nvSpPr>
        <p:spPr>
          <a:xfrm>
            <a:off x="10363697" y="5930877"/>
            <a:ext cx="1195150" cy="744053"/>
          </a:xfrm>
          <a:prstGeom prst="rect">
            <a:avLst/>
          </a:prstGeom>
        </p:spPr>
        <p:txBody>
          <a:bodyPr lIns="0" tIns="0" rIns="0" bIns="0" rtlCol="0" anchor="t">
            <a:spAutoFit/>
          </a:bodyPr>
          <a:lstStyle/>
          <a:p>
            <a:pPr algn="ctr">
              <a:lnSpc>
                <a:spcPts val="4419"/>
              </a:lnSpc>
            </a:pPr>
            <a:r>
              <a:rPr lang="en-US" sz="4419" b="1">
                <a:solidFill>
                  <a:srgbClr val="FFFFFF"/>
                </a:solidFill>
                <a:latin typeface="Mont Bold"/>
                <a:ea typeface="Mont Bold"/>
                <a:cs typeface="Mont Bold"/>
                <a:sym typeface="Mont Bold"/>
              </a:rPr>
              <a:t>03</a:t>
            </a:r>
          </a:p>
        </p:txBody>
      </p:sp>
      <p:sp>
        <p:nvSpPr>
          <p:cNvPr id="17" name="TextBox 17"/>
          <p:cNvSpPr txBox="1"/>
          <p:nvPr/>
        </p:nvSpPr>
        <p:spPr>
          <a:xfrm>
            <a:off x="10961272" y="2867853"/>
            <a:ext cx="1195150" cy="744053"/>
          </a:xfrm>
          <a:prstGeom prst="rect">
            <a:avLst/>
          </a:prstGeom>
        </p:spPr>
        <p:txBody>
          <a:bodyPr lIns="0" tIns="0" rIns="0" bIns="0" rtlCol="0" anchor="t">
            <a:spAutoFit/>
          </a:bodyPr>
          <a:lstStyle/>
          <a:p>
            <a:pPr algn="ctr">
              <a:lnSpc>
                <a:spcPts val="4419"/>
              </a:lnSpc>
            </a:pPr>
            <a:r>
              <a:rPr lang="en-US" sz="4419" b="1">
                <a:solidFill>
                  <a:srgbClr val="FFFFFF"/>
                </a:solidFill>
                <a:latin typeface="Mont Bold"/>
                <a:ea typeface="Mont Bold"/>
                <a:cs typeface="Mont Bold"/>
                <a:sym typeface="Mont Bold"/>
              </a:rPr>
              <a:t>04</a:t>
            </a:r>
          </a:p>
        </p:txBody>
      </p:sp>
      <p:sp>
        <p:nvSpPr>
          <p:cNvPr id="18" name="Freeform 18"/>
          <p:cNvSpPr/>
          <p:nvPr/>
        </p:nvSpPr>
        <p:spPr>
          <a:xfrm>
            <a:off x="16486928" y="9331862"/>
            <a:ext cx="2665639" cy="1163328"/>
          </a:xfrm>
          <a:custGeom>
            <a:avLst/>
            <a:gdLst/>
            <a:ahLst/>
            <a:cxnLst/>
            <a:rect l="l" t="t" r="r" b="b"/>
            <a:pathLst>
              <a:path w="2665639" h="1163328">
                <a:moveTo>
                  <a:pt x="0" y="0"/>
                </a:moveTo>
                <a:lnTo>
                  <a:pt x="2665639" y="0"/>
                </a:lnTo>
                <a:lnTo>
                  <a:pt x="2665639" y="1163327"/>
                </a:lnTo>
                <a:lnTo>
                  <a:pt x="0" y="1163327"/>
                </a:lnTo>
                <a:lnTo>
                  <a:pt x="0" y="0"/>
                </a:lnTo>
                <a:close/>
              </a:path>
            </a:pathLst>
          </a:custGeom>
          <a:blipFill>
            <a:blip r:embed="rId3">
              <a:extLst>
                <a:ext uri="{96DAC541-7B7A-43D3-8B79-37D633B846F1}">
                  <asvg:svgBlip xmlns:asvg="http://schemas.microsoft.com/office/drawing/2016/SVG/main" r:embed="rId4"/>
                </a:ext>
              </a:extLst>
            </a:blip>
            <a:stretch>
              <a:fillRect l="-24929" b="-56663"/>
            </a:stretch>
          </a:blipFill>
        </p:spPr>
      </p:sp>
      <p:grpSp>
        <p:nvGrpSpPr>
          <p:cNvPr id="19" name="Group 19"/>
          <p:cNvGrpSpPr/>
          <p:nvPr/>
        </p:nvGrpSpPr>
        <p:grpSpPr>
          <a:xfrm rot="-2700000">
            <a:off x="14580301" y="8801463"/>
            <a:ext cx="7415398" cy="3565095"/>
            <a:chOff x="0" y="0"/>
            <a:chExt cx="660400" cy="317500"/>
          </a:xfrm>
        </p:grpSpPr>
        <p:sp>
          <p:nvSpPr>
            <p:cNvPr id="20" name="Freeform 20"/>
            <p:cNvSpPr/>
            <p:nvPr/>
          </p:nvSpPr>
          <p:spPr>
            <a:xfrm>
              <a:off x="0" y="0"/>
              <a:ext cx="660400" cy="317500"/>
            </a:xfrm>
            <a:custGeom>
              <a:avLst/>
              <a:gdLst/>
              <a:ahLst/>
              <a:cxnLst/>
              <a:rect l="l" t="t" r="r" b="b"/>
              <a:pathLst>
                <a:path w="660400" h="317500">
                  <a:moveTo>
                    <a:pt x="220252" y="19070"/>
                  </a:moveTo>
                  <a:cubicBezTo>
                    <a:pt x="254000" y="7556"/>
                    <a:pt x="292600" y="0"/>
                    <a:pt x="330378" y="0"/>
                  </a:cubicBezTo>
                  <a:cubicBezTo>
                    <a:pt x="368157" y="0"/>
                    <a:pt x="404509" y="6476"/>
                    <a:pt x="438009" y="17990"/>
                  </a:cubicBezTo>
                  <a:cubicBezTo>
                    <a:pt x="438723" y="18350"/>
                    <a:pt x="439435" y="18350"/>
                    <a:pt x="440148" y="18710"/>
                  </a:cubicBezTo>
                  <a:cubicBezTo>
                    <a:pt x="565955" y="64765"/>
                    <a:pt x="658618" y="186379"/>
                    <a:pt x="660400" y="317500"/>
                  </a:cubicBezTo>
                  <a:lnTo>
                    <a:pt x="660400" y="317500"/>
                  </a:lnTo>
                  <a:lnTo>
                    <a:pt x="0" y="317500"/>
                  </a:lnTo>
                  <a:lnTo>
                    <a:pt x="0" y="317500"/>
                  </a:lnTo>
                  <a:cubicBezTo>
                    <a:pt x="1782" y="185660"/>
                    <a:pt x="93019" y="64045"/>
                    <a:pt x="220252" y="19070"/>
                  </a:cubicBezTo>
                  <a:close/>
                </a:path>
              </a:pathLst>
            </a:custGeom>
            <a:solidFill>
              <a:srgbClr val="000000">
                <a:alpha val="0"/>
              </a:srgbClr>
            </a:solidFill>
            <a:ln w="28575" cap="sq">
              <a:solidFill>
                <a:srgbClr val="8CA9AD"/>
              </a:solidFill>
              <a:prstDash val="solid"/>
              <a:miter/>
            </a:ln>
          </p:spPr>
        </p:sp>
        <p:sp>
          <p:nvSpPr>
            <p:cNvPr id="21" name="TextBox 21"/>
            <p:cNvSpPr txBox="1"/>
            <p:nvPr/>
          </p:nvSpPr>
          <p:spPr>
            <a:xfrm>
              <a:off x="0" y="155575"/>
              <a:ext cx="660400" cy="161925"/>
            </a:xfrm>
            <a:prstGeom prst="rect">
              <a:avLst/>
            </a:prstGeom>
          </p:spPr>
          <p:txBody>
            <a:bodyPr lIns="50800" tIns="50800" rIns="50800" bIns="50800" rtlCol="0" anchor="ctr"/>
            <a:lstStyle/>
            <a:p>
              <a:pPr algn="ctr">
                <a:lnSpc>
                  <a:spcPts val="2553"/>
                </a:lnSpc>
              </a:pPr>
              <a:endParaRPr/>
            </a:p>
          </p:txBody>
        </p:sp>
      </p:grpSp>
      <p:sp>
        <p:nvSpPr>
          <p:cNvPr id="22" name="Freeform 22"/>
          <p:cNvSpPr/>
          <p:nvPr/>
        </p:nvSpPr>
        <p:spPr>
          <a:xfrm>
            <a:off x="1028700" y="2934826"/>
            <a:ext cx="8647222" cy="5011802"/>
          </a:xfrm>
          <a:custGeom>
            <a:avLst/>
            <a:gdLst/>
            <a:ahLst/>
            <a:cxnLst/>
            <a:rect l="l" t="t" r="r" b="b"/>
            <a:pathLst>
              <a:path w="8647222" h="5011802">
                <a:moveTo>
                  <a:pt x="0" y="0"/>
                </a:moveTo>
                <a:lnTo>
                  <a:pt x="8647222" y="0"/>
                </a:lnTo>
                <a:lnTo>
                  <a:pt x="8647222" y="5011802"/>
                </a:lnTo>
                <a:lnTo>
                  <a:pt x="0" y="5011802"/>
                </a:lnTo>
                <a:lnTo>
                  <a:pt x="0" y="0"/>
                </a:lnTo>
                <a:close/>
              </a:path>
            </a:pathLst>
          </a:custGeom>
          <a:blipFill>
            <a:blip r:embed="rId7"/>
            <a:stretch>
              <a:fillRect l="-19134" r="-4973"/>
            </a:stretch>
          </a:blipFill>
        </p:spPr>
      </p:sp>
      <p:grpSp>
        <p:nvGrpSpPr>
          <p:cNvPr id="23" name="Group 23"/>
          <p:cNvGrpSpPr/>
          <p:nvPr/>
        </p:nvGrpSpPr>
        <p:grpSpPr>
          <a:xfrm>
            <a:off x="10005654" y="-104095"/>
            <a:ext cx="8282346" cy="10495189"/>
            <a:chOff x="0" y="0"/>
            <a:chExt cx="2181359" cy="2764165"/>
          </a:xfrm>
        </p:grpSpPr>
        <p:sp>
          <p:nvSpPr>
            <p:cNvPr id="24" name="Freeform 24"/>
            <p:cNvSpPr/>
            <p:nvPr/>
          </p:nvSpPr>
          <p:spPr>
            <a:xfrm>
              <a:off x="0" y="0"/>
              <a:ext cx="2181359" cy="2764165"/>
            </a:xfrm>
            <a:custGeom>
              <a:avLst/>
              <a:gdLst/>
              <a:ahLst/>
              <a:cxnLst/>
              <a:rect l="l" t="t" r="r" b="b"/>
              <a:pathLst>
                <a:path w="2181359" h="2764165">
                  <a:moveTo>
                    <a:pt x="0" y="0"/>
                  </a:moveTo>
                  <a:lnTo>
                    <a:pt x="2181359" y="0"/>
                  </a:lnTo>
                  <a:lnTo>
                    <a:pt x="2181359" y="2764165"/>
                  </a:lnTo>
                  <a:lnTo>
                    <a:pt x="0" y="2764165"/>
                  </a:lnTo>
                  <a:close/>
                </a:path>
              </a:pathLst>
            </a:custGeom>
            <a:solidFill>
              <a:srgbClr val="05908C"/>
            </a:solidFill>
          </p:spPr>
        </p:sp>
        <p:sp>
          <p:nvSpPr>
            <p:cNvPr id="25" name="TextBox 25"/>
            <p:cNvSpPr txBox="1"/>
            <p:nvPr/>
          </p:nvSpPr>
          <p:spPr>
            <a:xfrm>
              <a:off x="0" y="-38100"/>
              <a:ext cx="2181359" cy="2802265"/>
            </a:xfrm>
            <a:prstGeom prst="rect">
              <a:avLst/>
            </a:prstGeom>
          </p:spPr>
          <p:txBody>
            <a:bodyPr lIns="50800" tIns="50800" rIns="50800" bIns="50800" rtlCol="0" anchor="ctr"/>
            <a:lstStyle/>
            <a:p>
              <a:pPr algn="ctr">
                <a:lnSpc>
                  <a:spcPts val="2659"/>
                </a:lnSpc>
              </a:pPr>
              <a:endParaRPr/>
            </a:p>
          </p:txBody>
        </p:sp>
      </p:grpSp>
      <p:sp>
        <p:nvSpPr>
          <p:cNvPr id="26" name="TextBox 26"/>
          <p:cNvSpPr txBox="1"/>
          <p:nvPr/>
        </p:nvSpPr>
        <p:spPr>
          <a:xfrm>
            <a:off x="10961272" y="2576364"/>
            <a:ext cx="6298028" cy="7201780"/>
          </a:xfrm>
          <a:prstGeom prst="rect">
            <a:avLst/>
          </a:prstGeom>
        </p:spPr>
        <p:txBody>
          <a:bodyPr lIns="0" tIns="0" rIns="0" bIns="0" rtlCol="0" anchor="t">
            <a:spAutoFit/>
          </a:bodyPr>
          <a:lstStyle/>
          <a:p>
            <a:pPr marL="970475" lvl="1" indent="-485237" algn="l">
              <a:lnSpc>
                <a:spcPts val="6293"/>
              </a:lnSpc>
              <a:buFont typeface="Arial"/>
              <a:buChar char="•"/>
            </a:pPr>
            <a:r>
              <a:rPr lang="en-US" sz="4495" dirty="0">
                <a:solidFill>
                  <a:srgbClr val="FFFFFF"/>
                </a:solidFill>
                <a:latin typeface="Open Sauce"/>
                <a:ea typeface="Open Sauce"/>
                <a:cs typeface="Open Sauce"/>
                <a:sym typeface="Open Sauce"/>
              </a:rPr>
              <a:t>Alumni participants</a:t>
            </a:r>
          </a:p>
          <a:p>
            <a:pPr marL="970475" lvl="1" indent="-485237" algn="l">
              <a:lnSpc>
                <a:spcPts val="6293"/>
              </a:lnSpc>
              <a:buFont typeface="Arial"/>
              <a:buChar char="•"/>
            </a:pPr>
            <a:r>
              <a:rPr lang="en-US" sz="4495" dirty="0">
                <a:solidFill>
                  <a:srgbClr val="FFFFFF"/>
                </a:solidFill>
                <a:latin typeface="Open Sauce"/>
                <a:ea typeface="Open Sauce"/>
                <a:cs typeface="Open Sauce"/>
                <a:sym typeface="Open Sauce"/>
              </a:rPr>
              <a:t>Study Consultants </a:t>
            </a:r>
          </a:p>
          <a:p>
            <a:pPr marL="970475" lvl="1" indent="-485237" algn="l">
              <a:lnSpc>
                <a:spcPts val="6293"/>
              </a:lnSpc>
              <a:buFont typeface="Arial"/>
              <a:buChar char="•"/>
            </a:pPr>
            <a:r>
              <a:rPr lang="en-US" sz="4495" dirty="0">
                <a:solidFill>
                  <a:srgbClr val="FFFFFF"/>
                </a:solidFill>
                <a:latin typeface="Open Sauce"/>
                <a:ea typeface="Open Sauce"/>
                <a:cs typeface="Open Sauce"/>
                <a:sym typeface="Open Sauce"/>
              </a:rPr>
              <a:t>UIAA Executive Committee</a:t>
            </a:r>
          </a:p>
          <a:p>
            <a:pPr marL="970475" lvl="1" indent="-485237" algn="l">
              <a:lnSpc>
                <a:spcPts val="6293"/>
              </a:lnSpc>
              <a:buFont typeface="Arial"/>
              <a:buChar char="•"/>
            </a:pPr>
            <a:r>
              <a:rPr lang="en-US" sz="4495" dirty="0">
                <a:solidFill>
                  <a:srgbClr val="FFFFFF"/>
                </a:solidFill>
                <a:latin typeface="Open Sauce"/>
                <a:ea typeface="Open Sauce"/>
                <a:cs typeface="Open Sauce"/>
                <a:sym typeface="Open Sauce"/>
              </a:rPr>
              <a:t>ICOS</a:t>
            </a:r>
          </a:p>
          <a:p>
            <a:pPr marL="970475" lvl="1" indent="-485237" algn="l">
              <a:lnSpc>
                <a:spcPts val="6293"/>
              </a:lnSpc>
              <a:buFont typeface="Arial"/>
              <a:buChar char="•"/>
            </a:pPr>
            <a:r>
              <a:rPr lang="en-US" sz="4495" dirty="0">
                <a:solidFill>
                  <a:srgbClr val="FFFFFF"/>
                </a:solidFill>
                <a:latin typeface="Open Sauce"/>
                <a:ea typeface="Open Sauce"/>
                <a:cs typeface="Open Sauce"/>
                <a:sym typeface="Open Sauce"/>
              </a:rPr>
              <a:t>Embassy of Ireland</a:t>
            </a:r>
          </a:p>
          <a:p>
            <a:pPr marL="970475" lvl="1" indent="-485237" algn="l">
              <a:lnSpc>
                <a:spcPts val="6293"/>
              </a:lnSpc>
              <a:buFont typeface="Arial"/>
              <a:buChar char="•"/>
            </a:pPr>
            <a:r>
              <a:rPr lang="en-US" sz="4495" i="1" dirty="0">
                <a:solidFill>
                  <a:srgbClr val="C1FF72"/>
                </a:solidFill>
                <a:latin typeface="Open Sauce Italics"/>
                <a:ea typeface="Open Sauce Italics"/>
                <a:cs typeface="Open Sauce Italics"/>
                <a:sym typeface="Open Sauce Italics"/>
              </a:rPr>
              <a:t>This journey belongs to all of us.</a:t>
            </a:r>
          </a:p>
        </p:txBody>
      </p:sp>
      <p:sp>
        <p:nvSpPr>
          <p:cNvPr id="27" name="TextBox 27"/>
          <p:cNvSpPr txBox="1"/>
          <p:nvPr/>
        </p:nvSpPr>
        <p:spPr>
          <a:xfrm>
            <a:off x="10363697" y="1307457"/>
            <a:ext cx="6895603" cy="975325"/>
          </a:xfrm>
          <a:prstGeom prst="rect">
            <a:avLst/>
          </a:prstGeom>
        </p:spPr>
        <p:txBody>
          <a:bodyPr lIns="0" tIns="0" rIns="0" bIns="0" rtlCol="0" anchor="t">
            <a:spAutoFit/>
          </a:bodyPr>
          <a:lstStyle/>
          <a:p>
            <a:pPr algn="l">
              <a:lnSpc>
                <a:spcPts val="7928"/>
              </a:lnSpc>
            </a:pPr>
            <a:r>
              <a:rPr lang="en-US" sz="5663">
                <a:solidFill>
                  <a:srgbClr val="FFFF00"/>
                </a:solidFill>
                <a:latin typeface="Open Sauce"/>
                <a:ea typeface="Open Sauce"/>
                <a:cs typeface="Open Sauce"/>
                <a:sym typeface="Open Sauce"/>
              </a:rPr>
              <a:t>Deep thanks to the: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5908C"/>
        </a:solidFill>
        <a:effectLst/>
      </p:bgPr>
    </p:bg>
    <p:spTree>
      <p:nvGrpSpPr>
        <p:cNvPr id="1" name=""/>
        <p:cNvGrpSpPr/>
        <p:nvPr/>
      </p:nvGrpSpPr>
      <p:grpSpPr>
        <a:xfrm>
          <a:off x="0" y="0"/>
          <a:ext cx="0" cy="0"/>
          <a:chOff x="0" y="0"/>
          <a:chExt cx="0" cy="0"/>
        </a:xfrm>
      </p:grpSpPr>
      <p:sp>
        <p:nvSpPr>
          <p:cNvPr id="2" name="Freeform 2"/>
          <p:cNvSpPr/>
          <p:nvPr/>
        </p:nvSpPr>
        <p:spPr>
          <a:xfrm>
            <a:off x="2962445"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3" name="Freeform 3"/>
          <p:cNvSpPr/>
          <p:nvPr/>
        </p:nvSpPr>
        <p:spPr>
          <a:xfrm>
            <a:off x="7077245"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4" name="Freeform 4"/>
          <p:cNvSpPr/>
          <p:nvPr/>
        </p:nvSpPr>
        <p:spPr>
          <a:xfrm>
            <a:off x="11192045"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5" name="Freeform 5"/>
          <p:cNvSpPr/>
          <p:nvPr/>
        </p:nvSpPr>
        <p:spPr>
          <a:xfrm>
            <a:off x="15325555"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6" name="Freeform 6"/>
          <p:cNvSpPr/>
          <p:nvPr/>
        </p:nvSpPr>
        <p:spPr>
          <a:xfrm>
            <a:off x="-1152355" y="30861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7" name="Freeform 7"/>
          <p:cNvSpPr/>
          <p:nvPr/>
        </p:nvSpPr>
        <p:spPr>
          <a:xfrm>
            <a:off x="15325555" y="30861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8" name="Freeform 8"/>
          <p:cNvSpPr/>
          <p:nvPr/>
        </p:nvSpPr>
        <p:spPr>
          <a:xfrm>
            <a:off x="-1152355" y="72009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9" name="Freeform 9"/>
          <p:cNvSpPr/>
          <p:nvPr/>
        </p:nvSpPr>
        <p:spPr>
          <a:xfrm>
            <a:off x="2962445" y="72009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10" name="Freeform 10"/>
          <p:cNvSpPr/>
          <p:nvPr/>
        </p:nvSpPr>
        <p:spPr>
          <a:xfrm>
            <a:off x="7077245" y="72009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11" name="Freeform 11"/>
          <p:cNvSpPr/>
          <p:nvPr/>
        </p:nvSpPr>
        <p:spPr>
          <a:xfrm>
            <a:off x="11192045" y="72009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12" name="Freeform 12"/>
          <p:cNvSpPr/>
          <p:nvPr/>
        </p:nvSpPr>
        <p:spPr>
          <a:xfrm>
            <a:off x="15325555" y="72009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sp>
        <p:nvSpPr>
          <p:cNvPr id="13" name="Freeform 13"/>
          <p:cNvSpPr/>
          <p:nvPr/>
        </p:nvSpPr>
        <p:spPr>
          <a:xfrm>
            <a:off x="-1152355"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alphaModFix amt="50000"/>
              <a:extLst>
                <a:ext uri="{96DAC541-7B7A-43D3-8B79-37D633B846F1}">
                  <asvg:svgBlip xmlns:asvg="http://schemas.microsoft.com/office/drawing/2016/SVG/main" r:embed="rId4"/>
                </a:ext>
              </a:extLst>
            </a:blip>
            <a:stretch>
              <a:fillRect/>
            </a:stretch>
          </a:blipFill>
        </p:spPr>
      </p:sp>
      <p:grpSp>
        <p:nvGrpSpPr>
          <p:cNvPr id="14" name="Group 14"/>
          <p:cNvGrpSpPr/>
          <p:nvPr/>
        </p:nvGrpSpPr>
        <p:grpSpPr>
          <a:xfrm>
            <a:off x="477157" y="472168"/>
            <a:ext cx="17338675" cy="9334500"/>
            <a:chOff x="0" y="0"/>
            <a:chExt cx="4566565" cy="2458469"/>
          </a:xfrm>
        </p:grpSpPr>
        <p:sp>
          <p:nvSpPr>
            <p:cNvPr id="15" name="Freeform 15"/>
            <p:cNvSpPr/>
            <p:nvPr/>
          </p:nvSpPr>
          <p:spPr>
            <a:xfrm>
              <a:off x="0" y="0"/>
              <a:ext cx="4566565" cy="2458469"/>
            </a:xfrm>
            <a:custGeom>
              <a:avLst/>
              <a:gdLst/>
              <a:ahLst/>
              <a:cxnLst/>
              <a:rect l="l" t="t" r="r" b="b"/>
              <a:pathLst>
                <a:path w="4566565" h="2458469">
                  <a:moveTo>
                    <a:pt x="0" y="0"/>
                  </a:moveTo>
                  <a:lnTo>
                    <a:pt x="4566565" y="0"/>
                  </a:lnTo>
                  <a:lnTo>
                    <a:pt x="4566565" y="2458469"/>
                  </a:lnTo>
                  <a:lnTo>
                    <a:pt x="0" y="2458469"/>
                  </a:lnTo>
                  <a:close/>
                </a:path>
              </a:pathLst>
            </a:custGeom>
            <a:solidFill>
              <a:srgbClr val="FFFFFF"/>
            </a:solidFill>
          </p:spPr>
        </p:sp>
        <p:sp>
          <p:nvSpPr>
            <p:cNvPr id="16" name="TextBox 16"/>
            <p:cNvSpPr txBox="1"/>
            <p:nvPr/>
          </p:nvSpPr>
          <p:spPr>
            <a:xfrm>
              <a:off x="0" y="-38100"/>
              <a:ext cx="4566565" cy="2496569"/>
            </a:xfrm>
            <a:prstGeom prst="rect">
              <a:avLst/>
            </a:prstGeom>
          </p:spPr>
          <p:txBody>
            <a:bodyPr lIns="50800" tIns="50800" rIns="50800" bIns="50800" rtlCol="0" anchor="ctr"/>
            <a:lstStyle/>
            <a:p>
              <a:pPr algn="ctr">
                <a:lnSpc>
                  <a:spcPts val="2659"/>
                </a:lnSpc>
                <a:spcBef>
                  <a:spcPct val="0"/>
                </a:spcBef>
              </a:pPr>
              <a:endParaRPr/>
            </a:p>
          </p:txBody>
        </p:sp>
      </p:grpSp>
      <p:sp>
        <p:nvSpPr>
          <p:cNvPr id="17" name="Freeform 17"/>
          <p:cNvSpPr/>
          <p:nvPr/>
        </p:nvSpPr>
        <p:spPr>
          <a:xfrm>
            <a:off x="7434153" y="7513934"/>
            <a:ext cx="813555" cy="813555"/>
          </a:xfrm>
          <a:custGeom>
            <a:avLst/>
            <a:gdLst/>
            <a:ahLst/>
            <a:cxnLst/>
            <a:rect l="l" t="t" r="r" b="b"/>
            <a:pathLst>
              <a:path w="813555" h="813555">
                <a:moveTo>
                  <a:pt x="0" y="0"/>
                </a:moveTo>
                <a:lnTo>
                  <a:pt x="813556" y="0"/>
                </a:lnTo>
                <a:lnTo>
                  <a:pt x="813556" y="813555"/>
                </a:lnTo>
                <a:lnTo>
                  <a:pt x="0" y="8135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8" name="Freeform 18"/>
          <p:cNvSpPr/>
          <p:nvPr/>
        </p:nvSpPr>
        <p:spPr>
          <a:xfrm>
            <a:off x="7434153" y="5658223"/>
            <a:ext cx="813555" cy="813555"/>
          </a:xfrm>
          <a:custGeom>
            <a:avLst/>
            <a:gdLst/>
            <a:ahLst/>
            <a:cxnLst/>
            <a:rect l="l" t="t" r="r" b="b"/>
            <a:pathLst>
              <a:path w="813555" h="813555">
                <a:moveTo>
                  <a:pt x="0" y="0"/>
                </a:moveTo>
                <a:lnTo>
                  <a:pt x="813556" y="0"/>
                </a:lnTo>
                <a:lnTo>
                  <a:pt x="813556" y="813555"/>
                </a:lnTo>
                <a:lnTo>
                  <a:pt x="0" y="81355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9" name="Freeform 19"/>
          <p:cNvSpPr/>
          <p:nvPr/>
        </p:nvSpPr>
        <p:spPr>
          <a:xfrm>
            <a:off x="7434153" y="6586078"/>
            <a:ext cx="813555" cy="813555"/>
          </a:xfrm>
          <a:custGeom>
            <a:avLst/>
            <a:gdLst/>
            <a:ahLst/>
            <a:cxnLst/>
            <a:rect l="l" t="t" r="r" b="b"/>
            <a:pathLst>
              <a:path w="813555" h="813555">
                <a:moveTo>
                  <a:pt x="0" y="0"/>
                </a:moveTo>
                <a:lnTo>
                  <a:pt x="813556" y="0"/>
                </a:lnTo>
                <a:lnTo>
                  <a:pt x="813556" y="813556"/>
                </a:lnTo>
                <a:lnTo>
                  <a:pt x="0" y="81355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0" name="TextBox 20"/>
          <p:cNvSpPr txBox="1"/>
          <p:nvPr/>
        </p:nvSpPr>
        <p:spPr>
          <a:xfrm>
            <a:off x="3752319" y="5871008"/>
            <a:ext cx="3524421" cy="407035"/>
          </a:xfrm>
          <a:prstGeom prst="rect">
            <a:avLst/>
          </a:prstGeom>
        </p:spPr>
        <p:txBody>
          <a:bodyPr lIns="0" tIns="0" rIns="0" bIns="0" rtlCol="0" anchor="t">
            <a:spAutoFit/>
          </a:bodyPr>
          <a:lstStyle/>
          <a:p>
            <a:pPr algn="r">
              <a:lnSpc>
                <a:spcPts val="3079"/>
              </a:lnSpc>
            </a:pPr>
            <a:r>
              <a:rPr lang="en-US" sz="2799" spc="139">
                <a:solidFill>
                  <a:srgbClr val="545454"/>
                </a:solidFill>
                <a:latin typeface="Open Sauce"/>
                <a:ea typeface="Open Sauce"/>
                <a:cs typeface="Open Sauce"/>
                <a:sym typeface="Open Sauce"/>
              </a:rPr>
              <a:t>+256 772 472524</a:t>
            </a:r>
          </a:p>
        </p:txBody>
      </p:sp>
      <p:sp>
        <p:nvSpPr>
          <p:cNvPr id="21" name="TextBox 21"/>
          <p:cNvSpPr txBox="1"/>
          <p:nvPr/>
        </p:nvSpPr>
        <p:spPr>
          <a:xfrm>
            <a:off x="2011439" y="6798863"/>
            <a:ext cx="5422714" cy="407035"/>
          </a:xfrm>
          <a:prstGeom prst="rect">
            <a:avLst/>
          </a:prstGeom>
        </p:spPr>
        <p:txBody>
          <a:bodyPr lIns="0" tIns="0" rIns="0" bIns="0" rtlCol="0" anchor="t">
            <a:spAutoFit/>
          </a:bodyPr>
          <a:lstStyle/>
          <a:p>
            <a:pPr algn="r">
              <a:lnSpc>
                <a:spcPts val="3079"/>
              </a:lnSpc>
            </a:pPr>
            <a:r>
              <a:rPr lang="en-US" sz="2799" spc="139">
                <a:solidFill>
                  <a:srgbClr val="545454"/>
                </a:solidFill>
                <a:latin typeface="Open Sauce"/>
                <a:ea typeface="Open Sauce"/>
                <a:cs typeface="Open Sauce"/>
                <a:sym typeface="Open Sauce"/>
              </a:rPr>
              <a:t>admin@uiaanetwork.org </a:t>
            </a:r>
          </a:p>
        </p:txBody>
      </p:sp>
      <p:sp>
        <p:nvSpPr>
          <p:cNvPr id="22" name="TextBox 22"/>
          <p:cNvSpPr txBox="1"/>
          <p:nvPr/>
        </p:nvSpPr>
        <p:spPr>
          <a:xfrm>
            <a:off x="3082267" y="7726719"/>
            <a:ext cx="4246598" cy="407035"/>
          </a:xfrm>
          <a:prstGeom prst="rect">
            <a:avLst/>
          </a:prstGeom>
        </p:spPr>
        <p:txBody>
          <a:bodyPr lIns="0" tIns="0" rIns="0" bIns="0" rtlCol="0" anchor="t">
            <a:spAutoFit/>
          </a:bodyPr>
          <a:lstStyle/>
          <a:p>
            <a:pPr algn="r">
              <a:lnSpc>
                <a:spcPts val="3079"/>
              </a:lnSpc>
            </a:pPr>
            <a:r>
              <a:rPr lang="en-US" sz="2799" spc="139">
                <a:solidFill>
                  <a:srgbClr val="545454"/>
                </a:solidFill>
                <a:latin typeface="Open Sauce"/>
                <a:ea typeface="Open Sauce"/>
                <a:cs typeface="Open Sauce"/>
                <a:sym typeface="Open Sauce"/>
              </a:rPr>
              <a:t>www.uiaanetwork.org</a:t>
            </a:r>
          </a:p>
        </p:txBody>
      </p:sp>
      <p:sp>
        <p:nvSpPr>
          <p:cNvPr id="23" name="TextBox 23"/>
          <p:cNvSpPr txBox="1"/>
          <p:nvPr/>
        </p:nvSpPr>
        <p:spPr>
          <a:xfrm>
            <a:off x="1749447" y="1972048"/>
            <a:ext cx="6498261" cy="3571875"/>
          </a:xfrm>
          <a:prstGeom prst="rect">
            <a:avLst/>
          </a:prstGeom>
        </p:spPr>
        <p:txBody>
          <a:bodyPr lIns="0" tIns="0" rIns="0" bIns="0" rtlCol="0" anchor="t">
            <a:spAutoFit/>
          </a:bodyPr>
          <a:lstStyle/>
          <a:p>
            <a:pPr algn="r">
              <a:lnSpc>
                <a:spcPts val="12000"/>
              </a:lnSpc>
            </a:pPr>
            <a:r>
              <a:rPr lang="en-US" sz="12000" b="1" spc="600">
                <a:solidFill>
                  <a:srgbClr val="545454"/>
                </a:solidFill>
                <a:latin typeface="Mont Bold"/>
                <a:ea typeface="Mont Bold"/>
                <a:cs typeface="Mont Bold"/>
                <a:sym typeface="Mont Bold"/>
              </a:rPr>
              <a:t>THANK YOU</a:t>
            </a:r>
          </a:p>
        </p:txBody>
      </p:sp>
      <p:sp>
        <p:nvSpPr>
          <p:cNvPr id="24" name="AutoShape 24"/>
          <p:cNvSpPr/>
          <p:nvPr/>
        </p:nvSpPr>
        <p:spPr>
          <a:xfrm>
            <a:off x="8868696" y="3775314"/>
            <a:ext cx="0" cy="3537218"/>
          </a:xfrm>
          <a:prstGeom prst="line">
            <a:avLst/>
          </a:prstGeom>
          <a:ln w="76200" cap="flat">
            <a:solidFill>
              <a:srgbClr val="05908C"/>
            </a:solidFill>
            <a:prstDash val="solid"/>
            <a:headEnd type="none" w="sm" len="sm"/>
            <a:tailEnd type="none" w="sm" len="sm"/>
          </a:ln>
        </p:spPr>
      </p:sp>
      <p:sp>
        <p:nvSpPr>
          <p:cNvPr id="25" name="Freeform 25"/>
          <p:cNvSpPr/>
          <p:nvPr/>
        </p:nvSpPr>
        <p:spPr>
          <a:xfrm>
            <a:off x="9489683" y="2891765"/>
            <a:ext cx="7072422" cy="5304316"/>
          </a:xfrm>
          <a:custGeom>
            <a:avLst/>
            <a:gdLst/>
            <a:ahLst/>
            <a:cxnLst/>
            <a:rect l="l" t="t" r="r" b="b"/>
            <a:pathLst>
              <a:path w="7072422" h="5304316">
                <a:moveTo>
                  <a:pt x="0" y="0"/>
                </a:moveTo>
                <a:lnTo>
                  <a:pt x="7072422" y="0"/>
                </a:lnTo>
                <a:lnTo>
                  <a:pt x="7072422" y="5304316"/>
                </a:lnTo>
                <a:lnTo>
                  <a:pt x="0" y="5304316"/>
                </a:lnTo>
                <a:lnTo>
                  <a:pt x="0" y="0"/>
                </a:lnTo>
                <a:close/>
              </a:path>
            </a:pathLst>
          </a:custGeom>
          <a:blipFill>
            <a:blip r:embed="rId11"/>
            <a:stretch>
              <a:fillRect/>
            </a:stretch>
          </a:blipFill>
        </p:spPr>
      </p:sp>
      <p:sp>
        <p:nvSpPr>
          <p:cNvPr id="28" name="Freeform 16">
            <a:extLst>
              <a:ext uri="{FF2B5EF4-FFF2-40B4-BE49-F238E27FC236}">
                <a16:creationId xmlns:a16="http://schemas.microsoft.com/office/drawing/2014/main" id="{90DD4DC0-DBE5-CEAA-0475-29902C52E804}"/>
              </a:ext>
            </a:extLst>
          </p:cNvPr>
          <p:cNvSpPr/>
          <p:nvPr/>
        </p:nvSpPr>
        <p:spPr>
          <a:xfrm>
            <a:off x="16002000" y="504817"/>
            <a:ext cx="1514095" cy="1586102"/>
          </a:xfrm>
          <a:custGeom>
            <a:avLst/>
            <a:gdLst/>
            <a:ahLst/>
            <a:cxnLst/>
            <a:rect l="l" t="t" r="r" b="b"/>
            <a:pathLst>
              <a:path w="1271986" h="1343535">
                <a:moveTo>
                  <a:pt x="0" y="0"/>
                </a:moveTo>
                <a:lnTo>
                  <a:pt x="1271986" y="0"/>
                </a:lnTo>
                <a:lnTo>
                  <a:pt x="1271986" y="1343535"/>
                </a:lnTo>
                <a:lnTo>
                  <a:pt x="0" y="1343535"/>
                </a:lnTo>
                <a:lnTo>
                  <a:pt x="0" y="0"/>
                </a:lnTo>
                <a:close/>
              </a:path>
            </a:pathLst>
          </a:custGeom>
          <a:blipFill>
            <a:blip r:embed="rId12"/>
            <a:stretch>
              <a:fillRect/>
            </a:stretch>
          </a:blipFill>
        </p:spPr>
      </p:sp>
      <p:sp>
        <p:nvSpPr>
          <p:cNvPr id="29" name="Freeform 15">
            <a:extLst>
              <a:ext uri="{FF2B5EF4-FFF2-40B4-BE49-F238E27FC236}">
                <a16:creationId xmlns:a16="http://schemas.microsoft.com/office/drawing/2014/main" id="{77228214-45C0-3E08-919D-0EFEFA339A21}"/>
              </a:ext>
            </a:extLst>
          </p:cNvPr>
          <p:cNvSpPr/>
          <p:nvPr/>
        </p:nvSpPr>
        <p:spPr>
          <a:xfrm>
            <a:off x="670318" y="592774"/>
            <a:ext cx="1671139" cy="1731326"/>
          </a:xfrm>
          <a:custGeom>
            <a:avLst/>
            <a:gdLst/>
            <a:ahLst/>
            <a:cxnLst/>
            <a:rect l="l" t="t" r="r" b="b"/>
            <a:pathLst>
              <a:path w="1280841" h="1348650">
                <a:moveTo>
                  <a:pt x="0" y="0"/>
                </a:moveTo>
                <a:lnTo>
                  <a:pt x="1280841" y="0"/>
                </a:lnTo>
                <a:lnTo>
                  <a:pt x="1280841" y="1348650"/>
                </a:lnTo>
                <a:lnTo>
                  <a:pt x="0" y="1348650"/>
                </a:lnTo>
                <a:lnTo>
                  <a:pt x="0" y="0"/>
                </a:lnTo>
                <a:close/>
              </a:path>
            </a:pathLst>
          </a:custGeom>
          <a:blipFill>
            <a:blip r:embed="rId13"/>
            <a:stretch>
              <a:fillRect/>
            </a:stretch>
          </a:blipFill>
        </p:spPr>
      </p:sp>
    </p:spTree>
  </p:cSld>
  <p:clrMapOvr>
    <a:masterClrMapping/>
  </p:clrMapOvr>
</p:sld>
</file>

<file path=ppt/theme/_rels/themeOverride1.xml.rels><?xml version="1.0" encoding="UTF-8" standalone="yes"?>
<Relationships xmlns="http://schemas.openxmlformats.org/package/2006/relationships"><Relationship Id="rId1" Type="http://schemas.openxmlformats.org/officeDocument/2006/relationships/image" Target="../media/image36.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Override>
</file>

<file path=docProps/app.xml><?xml version="1.0" encoding="utf-8"?>
<Properties xmlns="http://schemas.openxmlformats.org/officeDocument/2006/extended-properties" xmlns:vt="http://schemas.openxmlformats.org/officeDocument/2006/docPropsVTypes">
  <TotalTime>455</TotalTime>
  <Words>2963</Words>
  <Application>Microsoft Office PowerPoint</Application>
  <PresentationFormat>Custom</PresentationFormat>
  <Paragraphs>453</Paragraphs>
  <Slides>30</Slides>
  <Notes>30</Notes>
  <HiddenSlides>0</HiddenSlides>
  <MMClips>0</MMClips>
  <ScaleCrop>false</ScaleCrop>
  <HeadingPairs>
    <vt:vector size="6" baseType="variant">
      <vt:variant>
        <vt:lpstr>Fonts Used</vt:lpstr>
      </vt:variant>
      <vt:variant>
        <vt:i4>20</vt:i4>
      </vt:variant>
      <vt:variant>
        <vt:lpstr>Theme</vt:lpstr>
      </vt:variant>
      <vt:variant>
        <vt:i4>1</vt:i4>
      </vt:variant>
      <vt:variant>
        <vt:lpstr>Slide Titles</vt:lpstr>
      </vt:variant>
      <vt:variant>
        <vt:i4>30</vt:i4>
      </vt:variant>
    </vt:vector>
  </HeadingPairs>
  <TitlesOfParts>
    <vt:vector size="51" baseType="lpstr">
      <vt:lpstr>Mont Bold Italics</vt:lpstr>
      <vt:lpstr>Assistant Semi-Bold</vt:lpstr>
      <vt:lpstr>Garamond Bold</vt:lpstr>
      <vt:lpstr>Martel Heavy</vt:lpstr>
      <vt:lpstr>Mont Bold</vt:lpstr>
      <vt:lpstr>Assistant</vt:lpstr>
      <vt:lpstr>Mont</vt:lpstr>
      <vt:lpstr>Montserrat Bold</vt:lpstr>
      <vt:lpstr>Canva Sans</vt:lpstr>
      <vt:lpstr>Open Sauce</vt:lpstr>
      <vt:lpstr>Calibri</vt:lpstr>
      <vt:lpstr>Open Sauce Italics</vt:lpstr>
      <vt:lpstr>Martel Bold</vt:lpstr>
      <vt:lpstr>Open Sauce Bold</vt:lpstr>
      <vt:lpstr>Canva Sans Bold</vt:lpstr>
      <vt:lpstr>Garamond</vt:lpstr>
      <vt:lpstr>Arial</vt:lpstr>
      <vt:lpstr>Glacial Indifference Bold</vt:lpstr>
      <vt:lpstr>Montserrat</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IFP Presentation</dc:title>
  <dc:creator>Thank You Lord</dc:creator>
  <cp:lastModifiedBy>Samuel Waliggo</cp:lastModifiedBy>
  <cp:revision>11</cp:revision>
  <dcterms:created xsi:type="dcterms:W3CDTF">2006-08-16T00:00:00Z</dcterms:created>
  <dcterms:modified xsi:type="dcterms:W3CDTF">2025-08-17T08:42:24Z</dcterms:modified>
  <dc:identifier>DAGt934Lu3k</dc:identifier>
</cp:coreProperties>
</file>